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96" r:id="rId1"/>
  </p:sldMasterIdLst>
  <p:notesMasterIdLst>
    <p:notesMasterId r:id="rId22"/>
  </p:notesMasterIdLst>
  <p:sldIdLst>
    <p:sldId id="316" r:id="rId2"/>
    <p:sldId id="397" r:id="rId3"/>
    <p:sldId id="398" r:id="rId4"/>
    <p:sldId id="399" r:id="rId5"/>
    <p:sldId id="411" r:id="rId6"/>
    <p:sldId id="400" r:id="rId7"/>
    <p:sldId id="401" r:id="rId8"/>
    <p:sldId id="402" r:id="rId9"/>
    <p:sldId id="404" r:id="rId10"/>
    <p:sldId id="403" r:id="rId11"/>
    <p:sldId id="406" r:id="rId12"/>
    <p:sldId id="409" r:id="rId13"/>
    <p:sldId id="410" r:id="rId14"/>
    <p:sldId id="415" r:id="rId15"/>
    <p:sldId id="281" r:id="rId16"/>
    <p:sldId id="412" r:id="rId17"/>
    <p:sldId id="408" r:id="rId18"/>
    <p:sldId id="414" r:id="rId19"/>
    <p:sldId id="416" r:id="rId20"/>
    <p:sldId id="417" r:id="rId21"/>
  </p:sldIdLst>
  <p:sldSz cx="13006388" cy="9752013"/>
  <p:notesSz cx="6858000" cy="9144000"/>
  <p:defaultTextStyle>
    <a:defPPr>
      <a:defRPr lang="en-US"/>
    </a:defPPr>
    <a:lvl1pPr marL="0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1pPr>
    <a:lvl2pPr marL="651281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2pPr>
    <a:lvl3pPr marL="1302563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3pPr>
    <a:lvl4pPr marL="1953844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4pPr>
    <a:lvl5pPr marL="2605126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5pPr>
    <a:lvl6pPr marL="3256407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6pPr>
    <a:lvl7pPr marL="3907688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7pPr>
    <a:lvl8pPr marL="4558970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8pPr>
    <a:lvl9pPr marL="5210251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71">
          <p15:clr>
            <a:srgbClr val="A4A3A4"/>
          </p15:clr>
        </p15:guide>
        <p15:guide id="2" pos="4096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DA22"/>
    <a:srgbClr val="ED1941"/>
    <a:srgbClr val="FFFF00"/>
    <a:srgbClr val="F3F6F8"/>
    <a:srgbClr val="282828"/>
    <a:srgbClr val="0080C6"/>
    <a:srgbClr val="D8E0E6"/>
    <a:srgbClr val="AFDFEC"/>
    <a:srgbClr val="5BC8EE"/>
    <a:srgbClr val="85888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5311" autoAdjust="0"/>
    <p:restoredTop sz="96696"/>
  </p:normalViewPr>
  <p:slideViewPr>
    <p:cSldViewPr snapToGrid="0" snapToObjects="1">
      <p:cViewPr varScale="1">
        <p:scale>
          <a:sx n="70" d="100"/>
          <a:sy n="70" d="100"/>
        </p:scale>
        <p:origin x="388" y="72"/>
      </p:cViewPr>
      <p:guideLst>
        <p:guide orient="horz" pos="3071"/>
        <p:guide pos="409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2FE346-E604-1B4E-9B2B-E45689E64B9A}" type="datetimeFigureOut">
              <a:rPr lang="en-US" smtClean="0"/>
              <a:t>11/19/2020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53BD7F-CC90-B745-910D-0DE8F44E1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2507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1pPr>
    <a:lvl2pPr marL="651281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2pPr>
    <a:lvl3pPr marL="1302563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3pPr>
    <a:lvl4pPr marL="1953844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4pPr>
    <a:lvl5pPr marL="2605126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5pPr>
    <a:lvl6pPr marL="3256407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6pPr>
    <a:lvl7pPr marL="3907688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7pPr>
    <a:lvl8pPr marL="4558970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8pPr>
    <a:lvl9pPr marL="5210251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9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17262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17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43760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em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0987" y="3503387"/>
            <a:ext cx="7327751" cy="493297"/>
          </a:xfrm>
        </p:spPr>
        <p:txBody>
          <a:bodyPr anchor="t"/>
          <a:lstStyle>
            <a:lvl1pPr algn="l"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Click to add title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1756"/>
            <a:ext cx="2296800" cy="547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45315" y="7221247"/>
            <a:ext cx="1879200" cy="215380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8116" y="407363"/>
            <a:ext cx="2426400" cy="584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2008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600" y="1688050"/>
            <a:ext cx="12241906" cy="6931843"/>
          </a:xfrm>
        </p:spPr>
        <p:txBody>
          <a:bodyPr>
            <a:noAutofit/>
          </a:bodyPr>
          <a:lstStyle>
            <a:lvl1pPr marL="291600" indent="-291600">
              <a:lnSpc>
                <a:spcPts val="3600"/>
              </a:lnSpc>
              <a:defRPr sz="2800"/>
            </a:lvl1pPr>
            <a:lvl2pPr marL="657225" indent="-291600">
              <a:lnSpc>
                <a:spcPts val="3600"/>
              </a:lnSpc>
              <a:tabLst/>
              <a:defRPr sz="2800"/>
            </a:lvl2pPr>
            <a:lvl3pPr>
              <a:lnSpc>
                <a:spcPts val="3600"/>
              </a:lnSpc>
              <a:defRPr sz="2800"/>
            </a:lvl3pPr>
            <a:lvl4pPr>
              <a:lnSpc>
                <a:spcPts val="3600"/>
              </a:lnSpc>
              <a:defRPr sz="2800"/>
            </a:lvl4pPr>
            <a:lvl5pPr>
              <a:lnSpc>
                <a:spcPts val="3600"/>
              </a:lnSpc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4759522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874695"/>
          </a:xfrm>
        </p:spPr>
        <p:txBody>
          <a:bodyPr>
            <a:noAutofit/>
          </a:bodyPr>
          <a:lstStyle>
            <a:lvl1pPr>
              <a:defRPr>
                <a:latin typeface="Abadi" panose="020B060402010402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7380762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>
              <a:latin typeface="Abadi" panose="020B0604020104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2"/>
            <a:ext cx="12242201" cy="558820"/>
          </a:xfrm>
        </p:spPr>
        <p:txBody>
          <a:bodyPr>
            <a:noAutofit/>
          </a:bodyPr>
          <a:lstStyle>
            <a:lvl1pPr>
              <a:defRPr>
                <a:latin typeface="Abadi" panose="020B06040201040202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345769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>
            <a:lvl1pPr>
              <a:defRPr>
                <a:latin typeface="Abadi" panose="020B060402010402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599" y="1688050"/>
            <a:ext cx="12241907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latin typeface="Abadi" panose="020B0604020104020204" pitchFamily="34" charset="0"/>
              </a:defRPr>
            </a:lvl1pPr>
            <a:lvl2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>
                <a:latin typeface="Abadi" panose="020B0604020104020204" pitchFamily="34" charset="0"/>
              </a:defRPr>
            </a:lvl2pPr>
            <a:lvl3pPr marL="6588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tabLst/>
              <a:defRPr sz="2800">
                <a:latin typeface="Abadi" panose="020B0604020104020204" pitchFamily="34" charset="0"/>
              </a:defRPr>
            </a:lvl3pPr>
            <a:lvl4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>
                <a:latin typeface="Abadi" panose="020B0604020104020204" pitchFamily="34" charset="0"/>
              </a:defRPr>
            </a:lvl4pPr>
            <a:lvl5pPr>
              <a:lnSpc>
                <a:spcPts val="3600"/>
              </a:lnSpc>
              <a:spcAft>
                <a:spcPts val="800"/>
              </a:spcAft>
              <a:defRPr sz="2800">
                <a:latin typeface="Abadi" panose="020B0604020104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  <a:latin typeface="Abadi" panose="020B0604020104020204" pitchFamily="34" charset="0"/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901130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,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0" name="Rectangle 19"/>
          <p:cNvSpPr/>
          <p:nvPr userDrawn="1"/>
        </p:nvSpPr>
        <p:spPr>
          <a:xfrm>
            <a:off x="4458181" y="3806142"/>
            <a:ext cx="4144102" cy="4927894"/>
          </a:xfrm>
          <a:prstGeom prst="rect">
            <a:avLst/>
          </a:prstGeom>
          <a:solidFill>
            <a:srgbClr val="E6F2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2"/>
            <a:ext cx="12242201" cy="558820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81599" y="1494000"/>
            <a:ext cx="8611929" cy="2205732"/>
          </a:xfrm>
        </p:spPr>
        <p:txBody>
          <a:bodyPr>
            <a:spAutoFit/>
          </a:bodyPr>
          <a:lstStyle>
            <a:lvl1pPr marL="0" indent="0">
              <a:lnSpc>
                <a:spcPts val="2800"/>
              </a:lnSpc>
              <a:spcAft>
                <a:spcPts val="800"/>
              </a:spcAft>
              <a:buNone/>
              <a:defRPr sz="2000"/>
            </a:lvl1pPr>
            <a:lvl2pPr marL="230400" indent="-230400">
              <a:lnSpc>
                <a:spcPts val="2800"/>
              </a:lnSpc>
              <a:spcAft>
                <a:spcPts val="800"/>
              </a:spcAft>
              <a:buFont typeface="Arial" charset="0"/>
              <a:buChar char="•"/>
              <a:defRPr sz="2000"/>
            </a:lvl2pPr>
            <a:lvl3pPr marL="460800" indent="-230400">
              <a:lnSpc>
                <a:spcPts val="2800"/>
              </a:lnSpc>
              <a:spcAft>
                <a:spcPts val="800"/>
              </a:spcAft>
              <a:buFont typeface=".HelveticaNeueDeskInterface-Regular" charset="0"/>
              <a:buChar char="–"/>
              <a:tabLst/>
              <a:defRPr sz="2000"/>
            </a:lvl3pPr>
            <a:lvl4pPr>
              <a:lnSpc>
                <a:spcPts val="2800"/>
              </a:lnSpc>
              <a:spcAft>
                <a:spcPts val="800"/>
              </a:spcAft>
              <a:defRPr sz="20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380988" y="3272962"/>
            <a:ext cx="4144713" cy="533180"/>
          </a:xfrm>
          <a:solidFill>
            <a:schemeClr val="accent1"/>
          </a:solidFill>
        </p:spPr>
        <p:txBody>
          <a:bodyPr lIns="158400" anchor="ctr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4458181" y="3272962"/>
            <a:ext cx="4144713" cy="533180"/>
          </a:xfrm>
          <a:solidFill>
            <a:schemeClr val="accent1"/>
          </a:solidFill>
        </p:spPr>
        <p:txBody>
          <a:bodyPr lIns="158400" anchor="ctr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8602283" y="3272962"/>
            <a:ext cx="4077193" cy="533180"/>
          </a:xfrm>
          <a:solidFill>
            <a:schemeClr val="accent1"/>
          </a:solidFill>
        </p:spPr>
        <p:txBody>
          <a:bodyPr lIns="158400" anchor="ctr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520941" y="3884193"/>
            <a:ext cx="3948380" cy="4684064"/>
          </a:xfrm>
        </p:spPr>
        <p:txBody>
          <a:bodyPr/>
          <a:lstStyle>
            <a:lvl1pPr marL="0" indent="0">
              <a:lnSpc>
                <a:spcPts val="2600"/>
              </a:lnSpc>
              <a:spcAft>
                <a:spcPts val="800"/>
              </a:spcAft>
              <a:buNone/>
              <a:defRPr sz="1800" b="1"/>
            </a:lvl1pPr>
            <a:lvl2pPr marL="11113" indent="0">
              <a:lnSpc>
                <a:spcPts val="2600"/>
              </a:lnSpc>
              <a:spcAft>
                <a:spcPts val="800"/>
              </a:spcAft>
              <a:buNone/>
              <a:tabLst/>
              <a:defRPr sz="1800"/>
            </a:lvl2pPr>
            <a:lvl3pPr marL="234000" indent="-234000">
              <a:lnSpc>
                <a:spcPts val="2600"/>
              </a:lnSpc>
              <a:spcAft>
                <a:spcPts val="800"/>
              </a:spcAft>
              <a:buFont typeface=".AppleSystemUIFont" charset="-120"/>
              <a:buChar char="-"/>
              <a:defRPr sz="1800"/>
            </a:lvl3pPr>
            <a:lvl4pPr marL="468000" indent="-234000">
              <a:lnSpc>
                <a:spcPts val="2600"/>
              </a:lnSpc>
              <a:spcAft>
                <a:spcPts val="800"/>
              </a:spcAft>
              <a:buFont typeface="Arial" charset="0"/>
              <a:buChar char="•"/>
              <a:tabLst/>
              <a:defRPr sz="1800"/>
            </a:lvl4pPr>
            <a:lvl5pPr marL="702000" indent="-234000">
              <a:lnSpc>
                <a:spcPts val="2600"/>
              </a:lnSpc>
              <a:spcAft>
                <a:spcPts val="800"/>
              </a:spcAft>
              <a:buFont typeface="Wingdings" charset="2"/>
              <a:buChar char="§"/>
              <a:defRPr sz="1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8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4629953" y="3884193"/>
            <a:ext cx="3948380" cy="4684064"/>
          </a:xfrm>
        </p:spPr>
        <p:txBody>
          <a:bodyPr/>
          <a:lstStyle>
            <a:lvl1pPr marL="0" indent="0">
              <a:lnSpc>
                <a:spcPts val="2600"/>
              </a:lnSpc>
              <a:spcAft>
                <a:spcPts val="800"/>
              </a:spcAft>
              <a:buNone/>
              <a:defRPr sz="1800" b="1"/>
            </a:lvl1pPr>
            <a:lvl2pPr marL="11113" indent="0">
              <a:lnSpc>
                <a:spcPts val="2600"/>
              </a:lnSpc>
              <a:spcAft>
                <a:spcPts val="800"/>
              </a:spcAft>
              <a:buNone/>
              <a:tabLst/>
              <a:defRPr sz="1800"/>
            </a:lvl2pPr>
            <a:lvl3pPr marL="234000" indent="-234000">
              <a:lnSpc>
                <a:spcPts val="2600"/>
              </a:lnSpc>
              <a:spcAft>
                <a:spcPts val="800"/>
              </a:spcAft>
              <a:buFont typeface=".AppleSystemUIFont" charset="-120"/>
              <a:buChar char="-"/>
              <a:defRPr sz="1800"/>
            </a:lvl3pPr>
            <a:lvl4pPr marL="468000" indent="-234000">
              <a:lnSpc>
                <a:spcPts val="2600"/>
              </a:lnSpc>
              <a:spcAft>
                <a:spcPts val="800"/>
              </a:spcAft>
              <a:buFont typeface="Arial" charset="0"/>
              <a:buChar char="•"/>
              <a:tabLst/>
              <a:defRPr sz="1800"/>
            </a:lvl4pPr>
            <a:lvl5pPr marL="702000" indent="-234000">
              <a:lnSpc>
                <a:spcPts val="2600"/>
              </a:lnSpc>
              <a:spcAft>
                <a:spcPts val="800"/>
              </a:spcAft>
              <a:buFont typeface="Wingdings" charset="2"/>
              <a:buChar char="§"/>
              <a:defRPr sz="1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9" name="Text Placeholder 11"/>
          <p:cNvSpPr>
            <a:spLocks noGrp="1"/>
          </p:cNvSpPr>
          <p:nvPr>
            <p:ph type="body" sz="quarter" idx="16"/>
          </p:nvPr>
        </p:nvSpPr>
        <p:spPr>
          <a:xfrm>
            <a:off x="8731096" y="3884193"/>
            <a:ext cx="3948380" cy="4684064"/>
          </a:xfrm>
        </p:spPr>
        <p:txBody>
          <a:bodyPr/>
          <a:lstStyle>
            <a:lvl1pPr marL="0" indent="0">
              <a:lnSpc>
                <a:spcPts val="2600"/>
              </a:lnSpc>
              <a:spcAft>
                <a:spcPts val="800"/>
              </a:spcAft>
              <a:buNone/>
              <a:defRPr sz="1800" b="1"/>
            </a:lvl1pPr>
            <a:lvl2pPr marL="11113" indent="0">
              <a:lnSpc>
                <a:spcPts val="2600"/>
              </a:lnSpc>
              <a:spcAft>
                <a:spcPts val="800"/>
              </a:spcAft>
              <a:buNone/>
              <a:tabLst/>
              <a:defRPr sz="1800"/>
            </a:lvl2pPr>
            <a:lvl3pPr marL="234000" indent="-234000">
              <a:lnSpc>
                <a:spcPts val="2600"/>
              </a:lnSpc>
              <a:spcAft>
                <a:spcPts val="800"/>
              </a:spcAft>
              <a:buFont typeface=".AppleSystemUIFont" charset="-120"/>
              <a:buChar char="-"/>
              <a:defRPr sz="1800"/>
            </a:lvl3pPr>
            <a:lvl4pPr marL="468000" indent="-234000">
              <a:lnSpc>
                <a:spcPts val="2600"/>
              </a:lnSpc>
              <a:spcAft>
                <a:spcPts val="800"/>
              </a:spcAft>
              <a:buFont typeface="Arial" charset="0"/>
              <a:buChar char="•"/>
              <a:tabLst/>
              <a:defRPr sz="1800"/>
            </a:lvl4pPr>
            <a:lvl5pPr marL="702000" indent="-234000">
              <a:lnSpc>
                <a:spcPts val="2600"/>
              </a:lnSpc>
              <a:spcAft>
                <a:spcPts val="800"/>
              </a:spcAft>
              <a:buFont typeface="Wingdings" charset="2"/>
              <a:buChar char="§"/>
              <a:defRPr sz="1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4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380988" y="8734036"/>
            <a:ext cx="12298488" cy="0"/>
          </a:xfrm>
          <a:prstGeom prst="line">
            <a:avLst/>
          </a:prstGeom>
          <a:ln w="31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21090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599" y="1688050"/>
            <a:ext cx="5417317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7" name="Content Placeholder 2"/>
          <p:cNvSpPr>
            <a:spLocks noGrp="1"/>
          </p:cNvSpPr>
          <p:nvPr>
            <p:ph idx="11"/>
          </p:nvPr>
        </p:nvSpPr>
        <p:spPr>
          <a:xfrm>
            <a:off x="7118064" y="1688050"/>
            <a:ext cx="5417317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925326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599" y="1688050"/>
            <a:ext cx="6100224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6573998" y="1767812"/>
            <a:ext cx="6049508" cy="6971074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1869949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599" y="1013206"/>
            <a:ext cx="12242808" cy="77256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1832204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600" y="1774770"/>
            <a:ext cx="6058799" cy="38016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7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6560990" y="1774770"/>
            <a:ext cx="6058799" cy="38016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81599" y="5937813"/>
            <a:ext cx="5928094" cy="2682080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6560990" y="5937813"/>
            <a:ext cx="5928094" cy="2682080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07768317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601" y="1774770"/>
            <a:ext cx="2975058" cy="2253533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81599" y="4467828"/>
            <a:ext cx="2975060" cy="3923818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3470550" y="1774770"/>
            <a:ext cx="2975058" cy="2253533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2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6559499" y="1774770"/>
            <a:ext cx="2975058" cy="2253533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9648448" y="1774770"/>
            <a:ext cx="2975058" cy="2253533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3" name="Content Placeholder 2"/>
          <p:cNvSpPr>
            <a:spLocks noGrp="1"/>
          </p:cNvSpPr>
          <p:nvPr>
            <p:ph idx="19"/>
          </p:nvPr>
        </p:nvSpPr>
        <p:spPr>
          <a:xfrm>
            <a:off x="3470550" y="4467828"/>
            <a:ext cx="2975060" cy="3923818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8" name="Content Placeholder 2"/>
          <p:cNvSpPr>
            <a:spLocks noGrp="1"/>
          </p:cNvSpPr>
          <p:nvPr>
            <p:ph idx="20"/>
          </p:nvPr>
        </p:nvSpPr>
        <p:spPr>
          <a:xfrm>
            <a:off x="6559499" y="4467828"/>
            <a:ext cx="2975060" cy="3923818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9" name="Content Placeholder 2"/>
          <p:cNvSpPr>
            <a:spLocks noGrp="1"/>
          </p:cNvSpPr>
          <p:nvPr>
            <p:ph idx="21"/>
          </p:nvPr>
        </p:nvSpPr>
        <p:spPr>
          <a:xfrm>
            <a:off x="9648448" y="4467828"/>
            <a:ext cx="2975060" cy="3923818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5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824177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- coloure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64038" y="3213230"/>
            <a:ext cx="6204624" cy="493297"/>
          </a:xfrm>
        </p:spPr>
        <p:txBody>
          <a:bodyPr anchor="t"/>
          <a:lstStyle>
            <a:lvl1pPr algn="l"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68170" y="4190686"/>
            <a:ext cx="6200492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bg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1756"/>
            <a:ext cx="2296800" cy="547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6566430" y="8895302"/>
            <a:ext cx="5860871" cy="519113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ts val="1800"/>
              </a:lnSpc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Smallprint</a:t>
            </a:r>
            <a:endParaRPr lang="en-GB" noProof="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8116" y="407091"/>
            <a:ext cx="2426400" cy="58398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3534" y="3303926"/>
            <a:ext cx="5305716" cy="6066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67966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8047641"/>
          </a:xfrm>
        </p:spPr>
        <p:txBody>
          <a:bodyPr anchor="ctr"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69049237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1585746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91760966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381600" y="381599"/>
            <a:ext cx="12243600" cy="83592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58218750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6565609" y="381599"/>
            <a:ext cx="6058799" cy="83592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381600" y="381599"/>
            <a:ext cx="6058799" cy="83592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95917179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6565609" y="381599"/>
            <a:ext cx="6058799" cy="41004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381600" y="381599"/>
            <a:ext cx="6058799" cy="83592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6565609" y="4640399"/>
            <a:ext cx="6058799" cy="41004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72791810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599" y="1141198"/>
            <a:ext cx="12242808" cy="72108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81598" y="8539021"/>
            <a:ext cx="12242202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925805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2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599" y="1141201"/>
            <a:ext cx="6058800" cy="72108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6565000" y="1141201"/>
            <a:ext cx="6058800" cy="7212224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81598" y="8539021"/>
            <a:ext cx="6058801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6564999" y="8539021"/>
            <a:ext cx="6058801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634113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3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6565000" y="1141201"/>
            <a:ext cx="6058800" cy="335229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599" y="1141200"/>
            <a:ext cx="6058800" cy="6838029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6565000" y="4627113"/>
            <a:ext cx="6058800" cy="3352116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81598" y="8197209"/>
            <a:ext cx="6058801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6564999" y="8197209"/>
            <a:ext cx="6058801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6"/>
          </p:nvPr>
        </p:nvSpPr>
        <p:spPr>
          <a:xfrm>
            <a:off x="6564999" y="8568575"/>
            <a:ext cx="6058801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383116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9038200" y="1141199"/>
            <a:ext cx="3585600" cy="5192172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599" y="1141200"/>
            <a:ext cx="3585600" cy="44316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9038200" y="6462000"/>
            <a:ext cx="3585600" cy="22788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2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381599" y="5702400"/>
            <a:ext cx="3585600" cy="30384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3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4085497" y="1141201"/>
            <a:ext cx="4820400" cy="3671999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17"/>
          </p:nvPr>
        </p:nvSpPr>
        <p:spPr>
          <a:xfrm>
            <a:off x="4085497" y="4942800"/>
            <a:ext cx="4820400" cy="37980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6254214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le Slide - coloure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64038" y="3213230"/>
            <a:ext cx="6204624" cy="493297"/>
          </a:xfrm>
        </p:spPr>
        <p:txBody>
          <a:bodyPr anchor="t"/>
          <a:lstStyle>
            <a:lvl1pPr algn="l"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64038" y="4180250"/>
            <a:ext cx="6200492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bg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1756"/>
            <a:ext cx="2296800" cy="547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6566430" y="8895302"/>
            <a:ext cx="5860871" cy="519113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ts val="1800"/>
              </a:lnSpc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Smallprint</a:t>
            </a:r>
            <a:endParaRPr lang="en-GB" noProof="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9243" y="407363"/>
            <a:ext cx="2424145" cy="58344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318" y="3303926"/>
            <a:ext cx="5284147" cy="6066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94243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266827" y="1434162"/>
            <a:ext cx="10648788" cy="6279608"/>
          </a:xfrm>
        </p:spPr>
        <p:txBody>
          <a:bodyPr anchor="ctr"/>
          <a:lstStyle>
            <a:lvl1pPr marL="230188" indent="-219075">
              <a:lnSpc>
                <a:spcPts val="6000"/>
              </a:lnSpc>
              <a:spcAft>
                <a:spcPts val="1600"/>
              </a:spcAft>
              <a:buNone/>
              <a:tabLst/>
              <a:defRPr sz="5400">
                <a:solidFill>
                  <a:srgbClr val="2DBBAA"/>
                </a:solidFill>
              </a:defRPr>
            </a:lvl1pPr>
            <a:lvl2pPr marL="230188" indent="0">
              <a:lnSpc>
                <a:spcPts val="3600"/>
              </a:lnSpc>
              <a:spcAft>
                <a:spcPts val="1000"/>
              </a:spcAft>
              <a:buNone/>
              <a:tabLst/>
              <a:defRPr sz="2800"/>
            </a:lvl2pPr>
          </a:lstStyle>
          <a:p>
            <a:pPr lvl="0"/>
            <a:r>
              <a:rPr lang="en-GB" noProof="0" dirty="0"/>
              <a:t>“Click to edit </a:t>
            </a:r>
            <a:br>
              <a:rPr lang="en-GB" noProof="0" dirty="0"/>
            </a:br>
            <a:r>
              <a:rPr lang="en-GB" noProof="0" dirty="0"/>
              <a:t>Master text styles</a:t>
            </a:r>
          </a:p>
          <a:p>
            <a:pPr lvl="1"/>
            <a:r>
              <a:rPr lang="en-GB" noProof="0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60496971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3006388" cy="91188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12976839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3006388" cy="9118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439913"/>
            <a:ext cx="12242201" cy="8047641"/>
          </a:xfrm>
        </p:spPr>
        <p:txBody>
          <a:bodyPr anchor="ctr">
            <a:noAutofit/>
          </a:bodyPr>
          <a:lstStyle>
            <a:lvl1pPr>
              <a:lnSpc>
                <a:spcPts val="5600"/>
              </a:lnSpc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1252856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and imag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3006388" cy="9118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439913"/>
            <a:ext cx="12242201" cy="8047641"/>
          </a:xfrm>
        </p:spPr>
        <p:txBody>
          <a:bodyPr anchor="ctr">
            <a:noAutofit/>
          </a:bodyPr>
          <a:lstStyle>
            <a:lvl1pPr>
              <a:lnSpc>
                <a:spcPts val="5600"/>
              </a:lnSpc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59344320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eople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40150" y="5089838"/>
            <a:ext cx="3522993" cy="3156642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7" name="Picture Placeholder 6"/>
          <p:cNvSpPr>
            <a:spLocks noGrp="1" noChangeAspect="1"/>
          </p:cNvSpPr>
          <p:nvPr>
            <p:ph type="pic" sz="quarter" idx="11"/>
          </p:nvPr>
        </p:nvSpPr>
        <p:spPr>
          <a:xfrm>
            <a:off x="951040" y="2153209"/>
            <a:ext cx="2347200" cy="2380029"/>
          </a:xfrm>
          <a:prstGeom prst="ellipse">
            <a:avLst/>
          </a:prstGeom>
          <a:noFill/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2"/>
          </p:nvPr>
        </p:nvSpPr>
        <p:spPr>
          <a:xfrm>
            <a:off x="5331299" y="5089838"/>
            <a:ext cx="3299073" cy="3156642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0" name="Picture Placeholder 6"/>
          <p:cNvSpPr>
            <a:spLocks noGrp="1" noChangeAspect="1"/>
          </p:cNvSpPr>
          <p:nvPr>
            <p:ph type="pic" sz="quarter" idx="13"/>
          </p:nvPr>
        </p:nvSpPr>
        <p:spPr>
          <a:xfrm>
            <a:off x="5330542" y="2153209"/>
            <a:ext cx="2347200" cy="2380029"/>
          </a:xfrm>
          <a:prstGeom prst="ellipse">
            <a:avLst/>
          </a:prstGeom>
          <a:noFill/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1" name="Content Placeholder 2"/>
          <p:cNvSpPr>
            <a:spLocks noGrp="1"/>
          </p:cNvSpPr>
          <p:nvPr>
            <p:ph idx="14"/>
          </p:nvPr>
        </p:nvSpPr>
        <p:spPr>
          <a:xfrm>
            <a:off x="9600498" y="5089838"/>
            <a:ext cx="3299073" cy="3156642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2" name="Picture Placeholder 6"/>
          <p:cNvSpPr>
            <a:spLocks noGrp="1" noChangeAspect="1"/>
          </p:cNvSpPr>
          <p:nvPr>
            <p:ph type="pic" sz="quarter" idx="15"/>
          </p:nvPr>
        </p:nvSpPr>
        <p:spPr>
          <a:xfrm>
            <a:off x="9578726" y="2153209"/>
            <a:ext cx="2347200" cy="2380029"/>
          </a:xfrm>
          <a:prstGeom prst="ellipse">
            <a:avLst/>
          </a:prstGeom>
          <a:noFill/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13054336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2"/>
            <a:ext cx="12242201" cy="558820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35565888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41227768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599" y="3421009"/>
            <a:ext cx="6868287" cy="4730799"/>
          </a:xfrm>
        </p:spPr>
        <p:txBody>
          <a:bodyPr>
            <a:noAutofit/>
          </a:bodyPr>
          <a:lstStyle>
            <a:lvl1pPr marL="0" indent="0">
              <a:lnSpc>
                <a:spcPts val="3000"/>
              </a:lnSpc>
              <a:spcAft>
                <a:spcPts val="800"/>
              </a:spcAft>
              <a:buNone/>
              <a:defRPr sz="2800" b="1"/>
            </a:lvl1pPr>
            <a:lvl2pPr marL="292100" indent="-292100">
              <a:lnSpc>
                <a:spcPts val="3000"/>
              </a:lnSpc>
              <a:spcAft>
                <a:spcPts val="800"/>
              </a:spcAft>
              <a:buFont typeface=".AppleSystemUIFont" charset="-120"/>
              <a:buChar char="-"/>
              <a:tabLst/>
              <a:defRPr sz="2800"/>
            </a:lvl2pPr>
            <a:lvl3pPr marL="583200" indent="-2916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tabLst/>
              <a:defRPr sz="2800"/>
            </a:lvl3pPr>
            <a:lvl4pPr marL="874800" indent="-291600">
              <a:lnSpc>
                <a:spcPts val="2800"/>
              </a:lnSpc>
              <a:spcAft>
                <a:spcPts val="800"/>
              </a:spcAft>
              <a:buFont typeface="Wingdings" charset="2"/>
              <a:buChar char="§"/>
              <a:defRPr sz="2800"/>
            </a:lvl4pPr>
            <a:lvl5pPr>
              <a:lnSpc>
                <a:spcPts val="3000"/>
              </a:lnSpc>
              <a:spcAft>
                <a:spcPts val="800"/>
              </a:spcAft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1"/>
          </p:nvPr>
        </p:nvSpPr>
        <p:spPr>
          <a:xfrm>
            <a:off x="381599" y="1686788"/>
            <a:ext cx="6868287" cy="1554122"/>
          </a:xfrm>
        </p:spPr>
        <p:txBody>
          <a:bodyPr>
            <a:noAutofit/>
          </a:bodyPr>
          <a:lstStyle>
            <a:lvl1pPr marL="0" indent="0">
              <a:lnSpc>
                <a:spcPts val="4000"/>
              </a:lnSpc>
              <a:spcAft>
                <a:spcPts val="0"/>
              </a:spcAft>
              <a:buNone/>
              <a:defRPr sz="3200" b="0">
                <a:solidFill>
                  <a:schemeClr val="accent4"/>
                </a:solidFill>
              </a:defRPr>
            </a:lvl1pPr>
            <a:lvl2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2pPr>
            <a:lvl3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tabLst/>
              <a:defRPr sz="2200"/>
            </a:lvl3pPr>
            <a:lvl4pPr>
              <a:lnSpc>
                <a:spcPts val="2800"/>
              </a:lnSpc>
              <a:spcAft>
                <a:spcPts val="800"/>
              </a:spcAft>
              <a:defRPr sz="2000"/>
            </a:lvl4pPr>
            <a:lvl5pPr>
              <a:lnSpc>
                <a:spcPts val="3000"/>
              </a:lnSpc>
              <a:spcAft>
                <a:spcPts val="800"/>
              </a:spcAft>
              <a:defRPr sz="22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2"/>
          </p:nvPr>
        </p:nvSpPr>
        <p:spPr>
          <a:xfrm>
            <a:off x="8066314" y="1774371"/>
            <a:ext cx="4555880" cy="6585858"/>
          </a:xfrm>
          <a:solidFill>
            <a:schemeClr val="accent4"/>
          </a:solidFill>
        </p:spPr>
        <p:txBody>
          <a:bodyPr lIns="324000" tIns="216000">
            <a:noAutofit/>
          </a:bodyPr>
          <a:lstStyle>
            <a:lvl1pPr marL="0" indent="0">
              <a:lnSpc>
                <a:spcPts val="3000"/>
              </a:lnSpc>
              <a:spcBef>
                <a:spcPts val="840"/>
              </a:spcBef>
              <a:spcAft>
                <a:spcPts val="0"/>
              </a:spcAft>
              <a:buNone/>
              <a:defRPr sz="2400" b="1">
                <a:solidFill>
                  <a:schemeClr val="bg1"/>
                </a:solidFill>
              </a:defRPr>
            </a:lvl1pPr>
            <a:lvl2pPr marL="230400" indent="-230400">
              <a:lnSpc>
                <a:spcPts val="3000"/>
              </a:lnSpc>
              <a:spcBef>
                <a:spcPts val="840"/>
              </a:spcBef>
              <a:spcAft>
                <a:spcPts val="0"/>
              </a:spcAft>
              <a:buFont typeface=".AppleSystemUIFont" charset="-120"/>
              <a:buChar char="-"/>
              <a:defRPr sz="2400">
                <a:solidFill>
                  <a:schemeClr val="bg1"/>
                </a:solidFill>
              </a:defRPr>
            </a:lvl2pPr>
            <a:lvl3pPr marL="460800" indent="-230400">
              <a:lnSpc>
                <a:spcPts val="2200"/>
              </a:lnSpc>
              <a:spcBef>
                <a:spcPts val="840"/>
              </a:spcBef>
              <a:spcAft>
                <a:spcPts val="0"/>
              </a:spcAft>
              <a:buFont typeface="Arial" charset="0"/>
              <a:buChar char="•"/>
              <a:tabLst/>
              <a:defRPr sz="2000">
                <a:solidFill>
                  <a:schemeClr val="bg1"/>
                </a:solidFill>
              </a:defRPr>
            </a:lvl3pPr>
            <a:lvl4pPr marL="691200" indent="-230400">
              <a:lnSpc>
                <a:spcPts val="2800"/>
              </a:lnSpc>
              <a:spcBef>
                <a:spcPts val="840"/>
              </a:spcBef>
              <a:spcAft>
                <a:spcPts val="0"/>
              </a:spcAft>
              <a:buFont typeface="Wingdings" charset="2"/>
              <a:buChar char="§"/>
              <a:defRPr sz="2000">
                <a:solidFill>
                  <a:schemeClr val="bg1"/>
                </a:solidFill>
              </a:defRPr>
            </a:lvl4pPr>
            <a:lvl5pPr>
              <a:lnSpc>
                <a:spcPts val="3000"/>
              </a:lnSpc>
              <a:spcBef>
                <a:spcPts val="840"/>
              </a:spcBef>
              <a:spcAft>
                <a:spcPts val="0"/>
              </a:spcAft>
              <a:defRPr sz="2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25826674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6" name="Text Placeholder 24"/>
          <p:cNvSpPr>
            <a:spLocks noGrp="1"/>
          </p:cNvSpPr>
          <p:nvPr>
            <p:ph type="body" sz="quarter" idx="30"/>
          </p:nvPr>
        </p:nvSpPr>
        <p:spPr>
          <a:xfrm>
            <a:off x="936866" y="3865883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4"/>
          <p:cNvSpPr>
            <a:spLocks noGrp="1"/>
          </p:cNvSpPr>
          <p:nvPr>
            <p:ph type="body" sz="quarter" idx="32"/>
          </p:nvPr>
        </p:nvSpPr>
        <p:spPr>
          <a:xfrm>
            <a:off x="936866" y="1393651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24"/>
          <p:cNvSpPr>
            <a:spLocks noGrp="1"/>
          </p:cNvSpPr>
          <p:nvPr>
            <p:ph type="body" sz="quarter" idx="33"/>
          </p:nvPr>
        </p:nvSpPr>
        <p:spPr>
          <a:xfrm>
            <a:off x="4892812" y="1393651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4"/>
          <p:cNvSpPr>
            <a:spLocks noGrp="1"/>
          </p:cNvSpPr>
          <p:nvPr>
            <p:ph type="body" sz="quarter" idx="34"/>
          </p:nvPr>
        </p:nvSpPr>
        <p:spPr>
          <a:xfrm>
            <a:off x="8848758" y="1393651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24"/>
          <p:cNvSpPr>
            <a:spLocks noGrp="1"/>
          </p:cNvSpPr>
          <p:nvPr>
            <p:ph type="body" sz="quarter" idx="35"/>
          </p:nvPr>
        </p:nvSpPr>
        <p:spPr>
          <a:xfrm>
            <a:off x="936866" y="6338115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24"/>
          <p:cNvSpPr>
            <a:spLocks noGrp="1"/>
          </p:cNvSpPr>
          <p:nvPr>
            <p:ph type="body" sz="quarter" idx="36"/>
          </p:nvPr>
        </p:nvSpPr>
        <p:spPr>
          <a:xfrm>
            <a:off x="4892812" y="6338115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24"/>
          <p:cNvSpPr>
            <a:spLocks noGrp="1"/>
          </p:cNvSpPr>
          <p:nvPr>
            <p:ph type="body" sz="quarter" idx="37"/>
          </p:nvPr>
        </p:nvSpPr>
        <p:spPr>
          <a:xfrm>
            <a:off x="8848758" y="6338115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24"/>
          <p:cNvSpPr>
            <a:spLocks noGrp="1"/>
          </p:cNvSpPr>
          <p:nvPr>
            <p:ph type="body" sz="quarter" idx="38"/>
          </p:nvPr>
        </p:nvSpPr>
        <p:spPr>
          <a:xfrm>
            <a:off x="4892812" y="3865883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 Placeholder 24"/>
          <p:cNvSpPr>
            <a:spLocks noGrp="1"/>
          </p:cNvSpPr>
          <p:nvPr>
            <p:ph type="body" sz="quarter" idx="39"/>
          </p:nvPr>
        </p:nvSpPr>
        <p:spPr>
          <a:xfrm>
            <a:off x="8848758" y="3865883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9170540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and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81599" y="1678780"/>
            <a:ext cx="6813858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7794769" y="1705136"/>
            <a:ext cx="4734202" cy="333425"/>
          </a:xfrm>
        </p:spPr>
        <p:txBody>
          <a:bodyPr wrap="square">
            <a:spAutoFit/>
          </a:bodyPr>
          <a:lstStyle>
            <a:lvl1pPr marL="0" indent="0">
              <a:lnSpc>
                <a:spcPts val="2600"/>
              </a:lnSpc>
              <a:spcAft>
                <a:spcPts val="800"/>
              </a:spcAft>
              <a:buNone/>
              <a:defRPr sz="2000" b="1">
                <a:solidFill>
                  <a:schemeClr val="accent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1"/>
          </p:nvPr>
        </p:nvSpPr>
        <p:spPr>
          <a:xfrm>
            <a:off x="7359915" y="2038561"/>
            <a:ext cx="5477780" cy="688401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8485200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2_Title Slide - coloure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64038" y="3213230"/>
            <a:ext cx="6204624" cy="493297"/>
          </a:xfrm>
        </p:spPr>
        <p:txBody>
          <a:bodyPr anchor="t"/>
          <a:lstStyle>
            <a:lvl1pPr algn="l"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64038" y="4197614"/>
            <a:ext cx="6200492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bg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1756"/>
            <a:ext cx="2296800" cy="547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6566430" y="8895302"/>
            <a:ext cx="5860871" cy="519113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ts val="1800"/>
              </a:lnSpc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Smallprint</a:t>
            </a:r>
            <a:endParaRPr lang="en-GB" noProof="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9243" y="407363"/>
            <a:ext cx="2424145" cy="58344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318" y="3316256"/>
            <a:ext cx="5284147" cy="6041541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5629835" y="-2259106"/>
            <a:ext cx="184731" cy="4869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4047251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, text and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81599" y="1678780"/>
            <a:ext cx="6813858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7794769" y="1705136"/>
            <a:ext cx="4734202" cy="333425"/>
          </a:xfrm>
        </p:spPr>
        <p:txBody>
          <a:bodyPr wrap="square">
            <a:spAutoFit/>
          </a:bodyPr>
          <a:lstStyle>
            <a:lvl1pPr marL="0" indent="0">
              <a:lnSpc>
                <a:spcPts val="2600"/>
              </a:lnSpc>
              <a:spcAft>
                <a:spcPts val="800"/>
              </a:spcAft>
              <a:buNone/>
              <a:defRPr sz="2000" b="1">
                <a:solidFill>
                  <a:schemeClr val="accent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1"/>
          </p:nvPr>
        </p:nvSpPr>
        <p:spPr>
          <a:xfrm>
            <a:off x="7359915" y="2038561"/>
            <a:ext cx="5477780" cy="688401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715589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text and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6572138" y="1685656"/>
            <a:ext cx="5973446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1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1"/>
          </p:nvPr>
        </p:nvSpPr>
        <p:spPr>
          <a:xfrm>
            <a:off x="6472376" y="2096125"/>
            <a:ext cx="6365319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391874" y="1685656"/>
            <a:ext cx="5973446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1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380987" y="8571160"/>
            <a:ext cx="12456707" cy="524713"/>
          </a:xfrm>
        </p:spPr>
        <p:txBody>
          <a:bodyPr wrap="square">
            <a:noAutofit/>
          </a:bodyPr>
          <a:lstStyle>
            <a:lvl1pPr marL="2468563" indent="-2468563">
              <a:lnSpc>
                <a:spcPts val="1600"/>
              </a:lnSpc>
              <a:spcAft>
                <a:spcPts val="800"/>
              </a:spcAft>
              <a:buNone/>
              <a:tabLst>
                <a:tab pos="2466975" algn="l"/>
              </a:tabLst>
              <a:defRPr sz="1200" b="0">
                <a:solidFill>
                  <a:srgbClr val="85888D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" name="Chart Placeholder 7"/>
          <p:cNvSpPr>
            <a:spLocks noGrp="1"/>
          </p:cNvSpPr>
          <p:nvPr>
            <p:ph type="chart" sz="quarter" idx="15"/>
          </p:nvPr>
        </p:nvSpPr>
        <p:spPr>
          <a:xfrm>
            <a:off x="0" y="2096125"/>
            <a:ext cx="6365319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6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480491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, text and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6572138" y="1685656"/>
            <a:ext cx="5973446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1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1"/>
          </p:nvPr>
        </p:nvSpPr>
        <p:spPr>
          <a:xfrm>
            <a:off x="6472376" y="2096125"/>
            <a:ext cx="6365319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391874" y="1685656"/>
            <a:ext cx="5973446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1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380987" y="8571160"/>
            <a:ext cx="12456707" cy="524713"/>
          </a:xfrm>
        </p:spPr>
        <p:txBody>
          <a:bodyPr wrap="square">
            <a:noAutofit/>
          </a:bodyPr>
          <a:lstStyle>
            <a:lvl1pPr marL="2468563" indent="-2468563">
              <a:lnSpc>
                <a:spcPts val="1600"/>
              </a:lnSpc>
              <a:spcAft>
                <a:spcPts val="800"/>
              </a:spcAft>
              <a:buNone/>
              <a:tabLst>
                <a:tab pos="2466975" algn="l"/>
              </a:tabLst>
              <a:defRPr sz="1200" b="0">
                <a:solidFill>
                  <a:srgbClr val="85888D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" name="Chart Placeholder 7"/>
          <p:cNvSpPr>
            <a:spLocks noGrp="1"/>
          </p:cNvSpPr>
          <p:nvPr>
            <p:ph type="chart" sz="quarter" idx="15"/>
          </p:nvPr>
        </p:nvSpPr>
        <p:spPr>
          <a:xfrm>
            <a:off x="0" y="2096125"/>
            <a:ext cx="6365319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6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57164724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graph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380987" y="1816288"/>
            <a:ext cx="12242519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0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380987" y="8571160"/>
            <a:ext cx="12456707" cy="524713"/>
          </a:xfrm>
        </p:spPr>
        <p:txBody>
          <a:bodyPr wrap="square">
            <a:noAutofit/>
          </a:bodyPr>
          <a:lstStyle>
            <a:lvl1pPr marL="2468563" indent="-2468563">
              <a:lnSpc>
                <a:spcPts val="1600"/>
              </a:lnSpc>
              <a:spcAft>
                <a:spcPts val="800"/>
              </a:spcAft>
              <a:buNone/>
              <a:tabLst>
                <a:tab pos="2466975" algn="l"/>
              </a:tabLst>
              <a:defRPr sz="1200" b="0">
                <a:solidFill>
                  <a:srgbClr val="85888D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" name="Chart Placeholder 7"/>
          <p:cNvSpPr>
            <a:spLocks noGrp="1"/>
          </p:cNvSpPr>
          <p:nvPr>
            <p:ph type="chart" sz="quarter" idx="15"/>
          </p:nvPr>
        </p:nvSpPr>
        <p:spPr>
          <a:xfrm>
            <a:off x="380987" y="2139669"/>
            <a:ext cx="12242520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38621463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graph on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1" name="Content Placeholder 2"/>
          <p:cNvSpPr>
            <a:spLocks noGrp="1"/>
          </p:cNvSpPr>
          <p:nvPr>
            <p:ph idx="14"/>
          </p:nvPr>
        </p:nvSpPr>
        <p:spPr>
          <a:xfrm>
            <a:off x="380987" y="8571160"/>
            <a:ext cx="12456707" cy="524713"/>
          </a:xfrm>
        </p:spPr>
        <p:txBody>
          <a:bodyPr wrap="square">
            <a:noAutofit/>
          </a:bodyPr>
          <a:lstStyle>
            <a:lvl1pPr marL="2468563" indent="-2468563">
              <a:lnSpc>
                <a:spcPts val="1600"/>
              </a:lnSpc>
              <a:spcAft>
                <a:spcPts val="800"/>
              </a:spcAft>
              <a:buNone/>
              <a:tabLst>
                <a:tab pos="2466975" algn="l"/>
              </a:tabLst>
              <a:defRPr sz="1200" b="0">
                <a:solidFill>
                  <a:srgbClr val="85888D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Chart Placeholder 7"/>
          <p:cNvSpPr>
            <a:spLocks noGrp="1"/>
          </p:cNvSpPr>
          <p:nvPr>
            <p:ph type="chart" sz="quarter" idx="15"/>
          </p:nvPr>
        </p:nvSpPr>
        <p:spPr>
          <a:xfrm>
            <a:off x="380987" y="2139669"/>
            <a:ext cx="12242520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380987" y="1816288"/>
            <a:ext cx="12242519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0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0395595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, text and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286132"/>
            <a:ext cx="12241906" cy="489372"/>
          </a:xfrm>
        </p:spPr>
        <p:txBody>
          <a:bodyPr>
            <a:noAutofit/>
          </a:bodyPr>
          <a:lstStyle>
            <a:lvl1pPr>
              <a:defRPr sz="2800"/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81598" y="1386934"/>
            <a:ext cx="7547059" cy="6931843"/>
          </a:xfrm>
        </p:spPr>
        <p:txBody>
          <a:bodyPr>
            <a:noAutofit/>
          </a:bodyPr>
          <a:lstStyle>
            <a:lvl1pPr marL="0" indent="0">
              <a:lnSpc>
                <a:spcPts val="3000"/>
              </a:lnSpc>
              <a:spcAft>
                <a:spcPts val="800"/>
              </a:spcAft>
              <a:buNone/>
              <a:defRPr sz="2200" b="0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>
                <a:solidFill>
                  <a:schemeClr val="tx1"/>
                </a:solidFill>
              </a:defRPr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.AppleSystemUIFont" charset="-120"/>
              <a:buChar char="-"/>
              <a:defRPr sz="2200">
                <a:solidFill>
                  <a:schemeClr val="tx1"/>
                </a:solidFill>
              </a:defRPr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>
                <a:solidFill>
                  <a:schemeClr val="tx1"/>
                </a:solidFill>
              </a:defRPr>
            </a:lvl4pPr>
            <a:lvl5pPr marL="691200" indent="-230400">
              <a:lnSpc>
                <a:spcPts val="3000"/>
              </a:lnSpc>
              <a:spcAft>
                <a:spcPts val="800"/>
              </a:spcAft>
              <a:buFont typeface="Wingdings" charset="2"/>
              <a:buChar char="§"/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598" y="8563326"/>
            <a:ext cx="698400" cy="799636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7995734" y="9333551"/>
            <a:ext cx="35066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1200" noProof="0" dirty="0">
                <a:solidFill>
                  <a:schemeClr val="tx1"/>
                </a:solidFill>
              </a:rPr>
              <a:t>Imperial means Intelligent Business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11823700" y="9282751"/>
            <a:ext cx="799806" cy="276999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algn="r">
              <a:defRPr sz="1200"/>
            </a:lvl1pPr>
          </a:lstStyle>
          <a:p>
            <a:pPr lvl="0"/>
            <a:fld id="{1CF308DF-A0FB-984D-BFF5-BCA52FB96EDD}" type="slidenum">
              <a:rPr lang="en-GB" noProof="0" smtClean="0"/>
              <a:pPr lvl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5267147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3_Title Slide - coloure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64038" y="3213230"/>
            <a:ext cx="6204624" cy="493297"/>
          </a:xfrm>
        </p:spPr>
        <p:txBody>
          <a:bodyPr anchor="t"/>
          <a:lstStyle>
            <a:lvl1pPr algn="l">
              <a:defRPr sz="3400">
                <a:solidFill>
                  <a:srgbClr val="282828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68170" y="4191843"/>
            <a:ext cx="6200492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rgbClr val="282828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11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6566430" y="8895302"/>
            <a:ext cx="5860871" cy="519113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ts val="1800"/>
              </a:lnSpc>
              <a:defRPr sz="1400">
                <a:solidFill>
                  <a:srgbClr val="282828"/>
                </a:solidFill>
              </a:defRPr>
            </a:lvl1pPr>
          </a:lstStyle>
          <a:p>
            <a:r>
              <a:rPr lang="en-GB"/>
              <a:t>Smallprint</a:t>
            </a:r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9243" y="407158"/>
            <a:ext cx="2424145" cy="58385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318" y="3316256"/>
            <a:ext cx="5284146" cy="6041541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5629835" y="-2259106"/>
            <a:ext cx="184731" cy="4869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0987"/>
            <a:ext cx="2296800" cy="54921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018303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2_Title Slide - colou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0988" y="3503387"/>
            <a:ext cx="7216810" cy="493297"/>
          </a:xfrm>
        </p:spPr>
        <p:txBody>
          <a:bodyPr anchor="t"/>
          <a:lstStyle>
            <a:lvl1pPr algn="l">
              <a:defRPr sz="3400">
                <a:solidFill>
                  <a:srgbClr val="282828"/>
                </a:solidFill>
              </a:defRPr>
            </a:lvl1pPr>
          </a:lstStyle>
          <a:p>
            <a:r>
              <a:rPr lang="en-GB" noProof="0" dirty="0"/>
              <a:t>Click to add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5794" y="4472484"/>
            <a:ext cx="7212004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bg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11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385794" y="6175444"/>
            <a:ext cx="7212004" cy="519113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lnSpc>
                <a:spcPts val="1800"/>
              </a:lnSpc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GB" noProof="0" dirty="0" err="1"/>
              <a:t>Smallprint</a:t>
            </a:r>
            <a:endParaRPr lang="en-GB" noProof="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1756"/>
            <a:ext cx="2296800" cy="547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9243" y="407363"/>
            <a:ext cx="2424145" cy="58344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7221247"/>
            <a:ext cx="1879200" cy="2153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5459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80800" y="8838000"/>
            <a:ext cx="2440800" cy="5874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8586000"/>
            <a:ext cx="3099600" cy="790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9092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artnership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600" y="8784000"/>
            <a:ext cx="2440800" cy="587454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380988" y="4069096"/>
            <a:ext cx="12064788" cy="487313"/>
          </a:xfrm>
        </p:spPr>
        <p:txBody>
          <a:bodyPr anchor="t"/>
          <a:lstStyle>
            <a:lvl1pPr algn="l">
              <a:defRPr sz="3400">
                <a:solidFill>
                  <a:srgbClr val="282828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380988" y="4804943"/>
            <a:ext cx="12064788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rgbClr val="282828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0988"/>
            <a:ext cx="3099600" cy="790671"/>
          </a:xfrm>
          <a:prstGeom prst="rect">
            <a:avLst/>
          </a:prstGeom>
        </p:spPr>
      </p:pic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9517846" y="190005"/>
            <a:ext cx="3144858" cy="1382116"/>
          </a:xfr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04649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600" y="1688050"/>
            <a:ext cx="6158096" cy="6931843"/>
          </a:xfrm>
        </p:spPr>
        <p:txBody>
          <a:bodyPr>
            <a:noAutofit/>
          </a:bodyPr>
          <a:lstStyle>
            <a:lvl1pPr marL="291600" indent="-291600">
              <a:lnSpc>
                <a:spcPts val="4000"/>
              </a:lnSpc>
              <a:defRPr sz="3200"/>
            </a:lvl1pPr>
            <a:lvl2pPr marL="657225" indent="-291600">
              <a:lnSpc>
                <a:spcPts val="4000"/>
              </a:lnSpc>
              <a:tabLst/>
              <a:defRPr sz="3200"/>
            </a:lvl2pPr>
            <a:lvl3pPr>
              <a:lnSpc>
                <a:spcPts val="4000"/>
              </a:lnSpc>
              <a:defRPr sz="3200"/>
            </a:lvl3pPr>
            <a:lvl4pPr>
              <a:lnSpc>
                <a:spcPts val="4000"/>
              </a:lnSpc>
              <a:defRPr sz="3200"/>
            </a:lvl4pPr>
            <a:lvl5pPr>
              <a:lnSpc>
                <a:spcPts val="4000"/>
              </a:lnSpc>
              <a:defRPr sz="32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9589423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3014775" cy="9118584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1600" y="309281"/>
            <a:ext cx="12241906" cy="487313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600" y="1688050"/>
            <a:ext cx="5920346" cy="693184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3" name="TextBox 12"/>
          <p:cNvSpPr txBox="1"/>
          <p:nvPr userDrawn="1"/>
        </p:nvSpPr>
        <p:spPr>
          <a:xfrm>
            <a:off x="7995734" y="9333551"/>
            <a:ext cx="35066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1200" noProof="0" dirty="0">
                <a:solidFill>
                  <a:schemeClr val="tx1"/>
                </a:solidFill>
              </a:rPr>
              <a:t>Imperial means Intelligent Business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383359" y="9333551"/>
            <a:ext cx="35066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13025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noProof="0" dirty="0">
                <a:solidFill>
                  <a:schemeClr val="tx1"/>
                </a:solidFill>
              </a:rPr>
              <a:t>Imperial College Business School</a:t>
            </a:r>
          </a:p>
        </p:txBody>
      </p:sp>
      <p:sp>
        <p:nvSpPr>
          <p:cNvPr id="16" name="TextBox 15"/>
          <p:cNvSpPr txBox="1"/>
          <p:nvPr userDrawn="1"/>
        </p:nvSpPr>
        <p:spPr>
          <a:xfrm>
            <a:off x="11823700" y="9282751"/>
            <a:ext cx="799806" cy="276999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algn="r">
              <a:defRPr sz="1200"/>
            </a:lvl1pPr>
          </a:lstStyle>
          <a:p>
            <a:pPr lvl="0"/>
            <a:fld id="{1CF308DF-A0FB-984D-BFF5-BCA52FB96EDD}" type="slidenum">
              <a:rPr lang="en-GB" noProof="0" smtClean="0"/>
              <a:pPr lvl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5805088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1" r:id="rId2"/>
    <p:sldLayoutId id="2147483733" r:id="rId3"/>
    <p:sldLayoutId id="2147483734" r:id="rId4"/>
    <p:sldLayoutId id="2147483735" r:id="rId5"/>
    <p:sldLayoutId id="2147483742" r:id="rId6"/>
    <p:sldLayoutId id="2147483698" r:id="rId7"/>
    <p:sldLayoutId id="2147483740" r:id="rId8"/>
    <p:sldLayoutId id="2147483741" r:id="rId9"/>
    <p:sldLayoutId id="2147483736" r:id="rId10"/>
    <p:sldLayoutId id="2147483700" r:id="rId11"/>
    <p:sldLayoutId id="2147483701" r:id="rId12"/>
    <p:sldLayoutId id="2147483702" r:id="rId13"/>
    <p:sldLayoutId id="2147483725" r:id="rId14"/>
    <p:sldLayoutId id="2147483703" r:id="rId15"/>
    <p:sldLayoutId id="2147483704" r:id="rId16"/>
    <p:sldLayoutId id="2147483705" r:id="rId17"/>
    <p:sldLayoutId id="2147483706" r:id="rId18"/>
    <p:sldLayoutId id="2147483707" r:id="rId19"/>
    <p:sldLayoutId id="2147483708" r:id="rId20"/>
    <p:sldLayoutId id="2147483710" r:id="rId21"/>
    <p:sldLayoutId id="2147483709" r:id="rId22"/>
    <p:sldLayoutId id="2147483713" r:id="rId23"/>
    <p:sldLayoutId id="2147483714" r:id="rId24"/>
    <p:sldLayoutId id="2147483715" r:id="rId25"/>
    <p:sldLayoutId id="2147483716" r:id="rId26"/>
    <p:sldLayoutId id="2147483717" r:id="rId27"/>
    <p:sldLayoutId id="2147483718" r:id="rId28"/>
    <p:sldLayoutId id="2147483723" r:id="rId29"/>
    <p:sldLayoutId id="2147483719" r:id="rId30"/>
    <p:sldLayoutId id="2147483720" r:id="rId31"/>
    <p:sldLayoutId id="2147483721" r:id="rId32"/>
    <p:sldLayoutId id="2147483737" r:id="rId33"/>
    <p:sldLayoutId id="2147483722" r:id="rId34"/>
    <p:sldLayoutId id="2147483724" r:id="rId35"/>
    <p:sldLayoutId id="2147483728" r:id="rId36"/>
    <p:sldLayoutId id="2147483726" r:id="rId37"/>
    <p:sldLayoutId id="2147483727" r:id="rId38"/>
    <p:sldLayoutId id="2147483729" r:id="rId39"/>
    <p:sldLayoutId id="2147483738" r:id="rId40"/>
    <p:sldLayoutId id="2147483730" r:id="rId41"/>
    <p:sldLayoutId id="2147483739" r:id="rId42"/>
    <p:sldLayoutId id="2147483731" r:id="rId43"/>
    <p:sldLayoutId id="2147483732" r:id="rId44"/>
    <p:sldLayoutId id="2147483743" r:id="rId45"/>
  </p:sldLayoutIdLst>
  <p:hf sldNum="0" hdr="0" dt="0"/>
  <p:txStyles>
    <p:titleStyle>
      <a:lvl1pPr algn="l" defTabSz="1300277" rtl="0" eaLnBrk="1" latinLnBrk="0" hangingPunct="1">
        <a:lnSpc>
          <a:spcPts val="3800"/>
        </a:lnSpc>
        <a:spcBef>
          <a:spcPct val="0"/>
        </a:spcBef>
        <a:buNone/>
        <a:defRPr sz="3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1600" indent="-291600" algn="l" defTabSz="1300277" rtl="0" eaLnBrk="1" latinLnBrk="0" hangingPunct="1">
        <a:lnSpc>
          <a:spcPts val="4000"/>
        </a:lnSpc>
        <a:spcBef>
          <a:spcPts val="0"/>
        </a:spcBef>
        <a:spcAft>
          <a:spcPts val="1000"/>
        </a:spcAft>
        <a:buFont typeface=".AppleSystemUIFont" charset="-120"/>
        <a:buChar char="-"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583200" indent="-291600" algn="l" defTabSz="1300277" rtl="0" eaLnBrk="1" latinLnBrk="0" hangingPunct="1">
        <a:lnSpc>
          <a:spcPts val="4000"/>
        </a:lnSpc>
        <a:spcBef>
          <a:spcPts val="0"/>
        </a:spcBef>
        <a:spcAft>
          <a:spcPts val="1000"/>
        </a:spcAft>
        <a:buFont typeface="Arial" charset="0"/>
        <a:buChar char="•"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874800" indent="-291600" algn="l" defTabSz="1300277" rtl="0" eaLnBrk="1" latinLnBrk="0" hangingPunct="1">
        <a:lnSpc>
          <a:spcPts val="4000"/>
        </a:lnSpc>
        <a:spcBef>
          <a:spcPts val="0"/>
        </a:spcBef>
        <a:spcAft>
          <a:spcPts val="1000"/>
        </a:spcAft>
        <a:buFont typeface="Wingdings" charset="2"/>
        <a:buChar char="§"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11113" indent="0" algn="l" defTabSz="1300277" rtl="0" eaLnBrk="1" latinLnBrk="0" hangingPunct="1">
        <a:lnSpc>
          <a:spcPts val="4000"/>
        </a:lnSpc>
        <a:spcBef>
          <a:spcPts val="0"/>
        </a:spcBef>
        <a:spcAft>
          <a:spcPts val="1000"/>
        </a:spcAft>
        <a:buFont typeface="Arial" charset="0"/>
        <a:buNone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11113" indent="0" algn="l" defTabSz="1300277" rtl="0" eaLnBrk="1" latinLnBrk="0" hangingPunct="1">
        <a:lnSpc>
          <a:spcPts val="4000"/>
        </a:lnSpc>
        <a:spcBef>
          <a:spcPts val="0"/>
        </a:spcBef>
        <a:spcAft>
          <a:spcPts val="1000"/>
        </a:spcAft>
        <a:buFont typeface="Arial" charset="0"/>
        <a:buNone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3575761" indent="-325069" algn="l" defTabSz="1300277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6pPr>
      <a:lvl7pPr marL="4225900" indent="-325069" algn="l" defTabSz="1300277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7pPr>
      <a:lvl8pPr marL="4876038" indent="-325069" algn="l" defTabSz="1300277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8pPr>
      <a:lvl9pPr marL="5526176" indent="-325069" algn="l" defTabSz="1300277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1pPr>
      <a:lvl2pPr marL="650138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2pPr>
      <a:lvl3pPr marL="1300277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3pPr>
      <a:lvl4pPr marL="1950415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4pPr>
      <a:lvl5pPr marL="2600554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5pPr>
      <a:lvl6pPr marL="3250692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6pPr>
      <a:lvl7pPr marL="3900830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7pPr>
      <a:lvl8pPr marL="4550969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8pPr>
      <a:lvl9pPr marL="5201107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071" userDrawn="1">
          <p15:clr>
            <a:srgbClr val="F26B43"/>
          </p15:clr>
        </p15:guide>
        <p15:guide id="2" pos="4096" userDrawn="1">
          <p15:clr>
            <a:srgbClr val="F26B43"/>
          </p15:clr>
        </p15:guide>
        <p15:guide id="3" pos="7952" userDrawn="1">
          <p15:clr>
            <a:srgbClr val="F26B43"/>
          </p15:clr>
        </p15:guide>
        <p15:guide id="4" pos="478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60.png"/><Relationship Id="rId5" Type="http://schemas.openxmlformats.org/officeDocument/2006/relationships/image" Target="../media/image450.png"/><Relationship Id="rId4" Type="http://schemas.openxmlformats.org/officeDocument/2006/relationships/image" Target="../media/image44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conometrics-with-r.org/14-7-nit.html" TargetMode="External"/><Relationship Id="rId2" Type="http://schemas.openxmlformats.org/officeDocument/2006/relationships/hyperlink" Target="https://www.econometrics-with-r.org/10-4-regression-with-time-fixed-effects.html" TargetMode="Externa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2.jpg"/><Relationship Id="rId4" Type="http://schemas.openxmlformats.org/officeDocument/2006/relationships/image" Target="../media/image51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35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26.png"/><Relationship Id="rId9" Type="http://schemas.openxmlformats.org/officeDocument/2006/relationships/image" Target="../media/image3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0.png"/><Relationship Id="rId4" Type="http://schemas.openxmlformats.org/officeDocument/2006/relationships/image" Target="../media/image39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99276B7-B170-402B-9290-D76370E5CB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006388" cy="9752013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254334" y="7013448"/>
            <a:ext cx="10267530" cy="1461939"/>
          </a:xfrm>
        </p:spPr>
        <p:txBody>
          <a:bodyPr/>
          <a:lstStyle/>
          <a:p>
            <a:r>
              <a:rPr lang="en-GB" sz="6600" dirty="0">
                <a:latin typeface="Abadi" panose="020B0604020104020204" pitchFamily="34" charset="0"/>
              </a:rPr>
              <a:t>Time Series</a:t>
            </a:r>
            <a:br>
              <a:rPr lang="en-GB" sz="6600" dirty="0">
                <a:latin typeface="Abadi" panose="020B0604020104020204" pitchFamily="34" charset="0"/>
              </a:rPr>
            </a:br>
            <a:r>
              <a:rPr lang="en-GB" sz="3600" dirty="0">
                <a:latin typeface="Abadi" panose="020B0604020104020204" pitchFamily="34" charset="0"/>
              </a:rPr>
              <a:t>To infinity and beyond….</a:t>
            </a:r>
            <a:br>
              <a:rPr lang="en-GB" sz="3600" dirty="0">
                <a:latin typeface="Abadi" panose="020B0604020104020204" pitchFamily="34" charset="0"/>
              </a:rPr>
            </a:br>
            <a:r>
              <a:rPr lang="en-GB" dirty="0">
                <a:latin typeface="Abadi" panose="020B0604020104020204" pitchFamily="34" charset="0"/>
              </a:rPr>
              <a:t>by Ralf Martin (r.martin@imperial.ac.uk)</a:t>
            </a:r>
          </a:p>
        </p:txBody>
      </p:sp>
    </p:spTree>
    <p:extLst>
      <p:ext uri="{BB962C8B-B14F-4D97-AF65-F5344CB8AC3E}">
        <p14:creationId xmlns:p14="http://schemas.microsoft.com/office/powerpoint/2010/main" val="5864161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392951-A25B-4A94-86DA-EC51E31FC9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828" y="155811"/>
            <a:ext cx="12242201" cy="558820"/>
          </a:xfrm>
        </p:spPr>
        <p:txBody>
          <a:bodyPr/>
          <a:lstStyle/>
          <a:p>
            <a:r>
              <a:rPr lang="en-GB" b="1" dirty="0"/>
              <a:t>R to the </a:t>
            </a:r>
            <a:r>
              <a:rPr lang="en-GB" b="1" dirty="0" err="1"/>
              <a:t>rrrrrescue</a:t>
            </a:r>
            <a:endParaRPr lang="en-GB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2278296-4327-492F-B592-7BAF6822AB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1395" y="753743"/>
            <a:ext cx="5777995" cy="824452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B10A559-175B-4EFB-9143-8DD48465691C}"/>
              </a:ext>
            </a:extLst>
          </p:cNvPr>
          <p:cNvSpPr/>
          <p:nvPr/>
        </p:nvSpPr>
        <p:spPr>
          <a:xfrm>
            <a:off x="1497434" y="8516325"/>
            <a:ext cx="594640" cy="381468"/>
          </a:xfrm>
          <a:prstGeom prst="rect">
            <a:avLst/>
          </a:prstGeom>
          <a:noFill/>
          <a:ln w="57150">
            <a:solidFill>
              <a:srgbClr val="ED1941">
                <a:alpha val="3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1270E8F-2E53-4F9F-BB6B-7A606E1C66B3}"/>
              </a:ext>
            </a:extLst>
          </p:cNvPr>
          <p:cNvSpPr/>
          <p:nvPr/>
        </p:nvSpPr>
        <p:spPr>
          <a:xfrm>
            <a:off x="2951115" y="7732386"/>
            <a:ext cx="594640" cy="381468"/>
          </a:xfrm>
          <a:prstGeom prst="rect">
            <a:avLst/>
          </a:prstGeom>
          <a:noFill/>
          <a:ln w="57150">
            <a:solidFill>
              <a:srgbClr val="ED1941">
                <a:alpha val="3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42A123E-CB42-49D2-81EC-E4ACEFE8093E}"/>
              </a:ext>
            </a:extLst>
          </p:cNvPr>
          <p:cNvCxnSpPr>
            <a:cxnSpLocks/>
            <a:stCxn id="6" idx="3"/>
            <a:endCxn id="13" idx="1"/>
          </p:cNvCxnSpPr>
          <p:nvPr/>
        </p:nvCxnSpPr>
        <p:spPr>
          <a:xfrm>
            <a:off x="3545755" y="7923120"/>
            <a:ext cx="433316" cy="728309"/>
          </a:xfrm>
          <a:prstGeom prst="line">
            <a:avLst/>
          </a:prstGeom>
          <a:noFill/>
          <a:ln w="57150">
            <a:solidFill>
              <a:srgbClr val="ED1941">
                <a:alpha val="3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7A2AF39-4BDC-41A6-8FE5-3BC5C7F93B3A}"/>
              </a:ext>
            </a:extLst>
          </p:cNvPr>
          <p:cNvCxnSpPr>
            <a:cxnSpLocks/>
            <a:stCxn id="5" idx="3"/>
            <a:endCxn id="13" idx="1"/>
          </p:cNvCxnSpPr>
          <p:nvPr/>
        </p:nvCxnSpPr>
        <p:spPr>
          <a:xfrm flipV="1">
            <a:off x="2092074" y="8651429"/>
            <a:ext cx="1886997" cy="55630"/>
          </a:xfrm>
          <a:prstGeom prst="line">
            <a:avLst/>
          </a:prstGeom>
          <a:noFill/>
          <a:ln w="57150">
            <a:solidFill>
              <a:srgbClr val="ED1941">
                <a:alpha val="3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58EA95DC-823B-45BF-9EF6-FE4E087CA6F5}"/>
              </a:ext>
            </a:extLst>
          </p:cNvPr>
          <p:cNvSpPr/>
          <p:nvPr/>
        </p:nvSpPr>
        <p:spPr>
          <a:xfrm>
            <a:off x="3979071" y="8113854"/>
            <a:ext cx="2727159" cy="1075149"/>
          </a:xfrm>
          <a:prstGeom prst="rect">
            <a:avLst/>
          </a:prstGeom>
          <a:noFill/>
          <a:ln w="57150">
            <a:solidFill>
              <a:srgbClr val="ED1941">
                <a:alpha val="3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</a:rPr>
              <a:t>We cannot reject unit root </a:t>
            </a:r>
            <a:r>
              <a:rPr lang="en-GB" sz="1600" dirty="0" err="1">
                <a:solidFill>
                  <a:schemeClr val="tx1"/>
                </a:solidFill>
              </a:rPr>
              <a:t>becase</a:t>
            </a:r>
            <a:r>
              <a:rPr lang="en-GB" sz="1600" dirty="0">
                <a:solidFill>
                  <a:schemeClr val="tx1"/>
                </a:solidFill>
              </a:rPr>
              <a:t> 0.653&gt;-1.95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6846719-CB1B-4020-96A8-4A22CA1016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47651" y="268010"/>
            <a:ext cx="5502909" cy="6772193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1FA82301-9132-46FB-8949-BE74A2A57B35}"/>
              </a:ext>
            </a:extLst>
          </p:cNvPr>
          <p:cNvSpPr/>
          <p:nvPr/>
        </p:nvSpPr>
        <p:spPr>
          <a:xfrm>
            <a:off x="8539793" y="6531001"/>
            <a:ext cx="594640" cy="381468"/>
          </a:xfrm>
          <a:prstGeom prst="rect">
            <a:avLst/>
          </a:prstGeom>
          <a:noFill/>
          <a:ln w="57150">
            <a:solidFill>
              <a:srgbClr val="ED1941">
                <a:alpha val="3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9A659B5-0A95-4655-A231-47B38F03D7AC}"/>
              </a:ext>
            </a:extLst>
          </p:cNvPr>
          <p:cNvSpPr/>
          <p:nvPr/>
        </p:nvSpPr>
        <p:spPr>
          <a:xfrm>
            <a:off x="9870329" y="5851016"/>
            <a:ext cx="594640" cy="381468"/>
          </a:xfrm>
          <a:prstGeom prst="rect">
            <a:avLst/>
          </a:prstGeom>
          <a:noFill/>
          <a:ln w="57150">
            <a:solidFill>
              <a:srgbClr val="ED1941">
                <a:alpha val="3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30C1545-C526-427D-85AF-96718A050EE3}"/>
              </a:ext>
            </a:extLst>
          </p:cNvPr>
          <p:cNvCxnSpPr>
            <a:cxnSpLocks/>
            <a:stCxn id="20" idx="3"/>
            <a:endCxn id="23" idx="1"/>
          </p:cNvCxnSpPr>
          <p:nvPr/>
        </p:nvCxnSpPr>
        <p:spPr>
          <a:xfrm flipH="1">
            <a:off x="10145374" y="6041750"/>
            <a:ext cx="319595" cy="2228211"/>
          </a:xfrm>
          <a:prstGeom prst="line">
            <a:avLst/>
          </a:prstGeom>
          <a:noFill/>
          <a:ln w="57150">
            <a:solidFill>
              <a:srgbClr val="ED1941">
                <a:alpha val="3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0A94185-1093-4A89-932F-017039734586}"/>
              </a:ext>
            </a:extLst>
          </p:cNvPr>
          <p:cNvCxnSpPr>
            <a:cxnSpLocks/>
            <a:stCxn id="19" idx="3"/>
            <a:endCxn id="23" idx="1"/>
          </p:cNvCxnSpPr>
          <p:nvPr/>
        </p:nvCxnSpPr>
        <p:spPr>
          <a:xfrm>
            <a:off x="9134433" y="6721735"/>
            <a:ext cx="1010941" cy="1548226"/>
          </a:xfrm>
          <a:prstGeom prst="line">
            <a:avLst/>
          </a:prstGeom>
          <a:noFill/>
          <a:ln w="57150">
            <a:solidFill>
              <a:srgbClr val="ED1941">
                <a:alpha val="3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9F609F42-0000-4511-939C-E4F0DC3A4D3D}"/>
              </a:ext>
            </a:extLst>
          </p:cNvPr>
          <p:cNvSpPr/>
          <p:nvPr/>
        </p:nvSpPr>
        <p:spPr>
          <a:xfrm>
            <a:off x="10145374" y="7732386"/>
            <a:ext cx="2727159" cy="1075149"/>
          </a:xfrm>
          <a:prstGeom prst="rect">
            <a:avLst/>
          </a:prstGeom>
          <a:noFill/>
          <a:ln w="57150">
            <a:solidFill>
              <a:srgbClr val="ED1941">
                <a:alpha val="3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</a:rPr>
              <a:t>We cannot reject unit root </a:t>
            </a:r>
            <a:r>
              <a:rPr lang="en-GB" sz="1600" dirty="0" err="1">
                <a:solidFill>
                  <a:schemeClr val="tx1"/>
                </a:solidFill>
              </a:rPr>
              <a:t>becase</a:t>
            </a:r>
            <a:r>
              <a:rPr lang="en-GB" sz="1600" dirty="0">
                <a:solidFill>
                  <a:schemeClr val="tx1"/>
                </a:solidFill>
              </a:rPr>
              <a:t> -0.7971&gt;-1.95</a:t>
            </a:r>
          </a:p>
        </p:txBody>
      </p:sp>
    </p:spTree>
    <p:extLst>
      <p:ext uri="{BB962C8B-B14F-4D97-AF65-F5344CB8AC3E}">
        <p14:creationId xmlns:p14="http://schemas.microsoft.com/office/powerpoint/2010/main" val="14303952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9EC57-5298-4E2A-93A7-1DD611BD2C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Getting rid of unit roots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49DB99-864E-427F-93DF-6FF9D7E491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4101" y="778046"/>
            <a:ext cx="7150763" cy="887789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647EF97-AA9D-455C-BB35-AFC630781250}"/>
              </a:ext>
            </a:extLst>
          </p:cNvPr>
          <p:cNvSpPr/>
          <p:nvPr/>
        </p:nvSpPr>
        <p:spPr>
          <a:xfrm>
            <a:off x="1387656" y="937527"/>
            <a:ext cx="2066497" cy="381468"/>
          </a:xfrm>
          <a:prstGeom prst="rect">
            <a:avLst/>
          </a:prstGeom>
          <a:noFill/>
          <a:ln w="57150">
            <a:solidFill>
              <a:srgbClr val="ED1941">
                <a:alpha val="3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Arrow: Left 5">
                <a:extLst>
                  <a:ext uri="{FF2B5EF4-FFF2-40B4-BE49-F238E27FC236}">
                    <a16:creationId xmlns:a16="http://schemas.microsoft.com/office/drawing/2014/main" id="{91C4B5FD-AD02-43F9-8119-1383781FA90E}"/>
                  </a:ext>
                </a:extLst>
              </p:cNvPr>
              <p:cNvSpPr/>
              <p:nvPr/>
            </p:nvSpPr>
            <p:spPr>
              <a:xfrm>
                <a:off x="6593305" y="1020689"/>
                <a:ext cx="5748421" cy="4357311"/>
              </a:xfrm>
              <a:prstGeom prst="leftArrow">
                <a:avLst>
                  <a:gd name="adj1" fmla="val 95025"/>
                  <a:gd name="adj2" fmla="val 24449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GB" dirty="0"/>
                  <a:t>Differencing: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b="0" i="0" smtClean="0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b="0" i="0" smtClean="0"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GB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sub>
                    </m:sSub>
                    <m:r>
                      <a:rPr lang="en-GB" b="0" i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b="0" i="0" smtClean="0"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GB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sub>
                    </m:sSub>
                    <m:r>
                      <a:rPr lang="en-GB" b="0" i="0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b="0" i="0" smtClean="0"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GB" b="0" i="0" smtClean="0">
                            <a:latin typeface="Cambria Math" panose="02040503050406030204" pitchFamily="18" charset="0"/>
                          </a:rPr>
                          <m:t>t</m:t>
                        </m:r>
                        <m:r>
                          <a:rPr lang="en-GB" b="0" i="0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endParaRPr lang="en-GB" dirty="0"/>
              </a:p>
              <a:p>
                <a:pPr marL="457200" indent="-457200" algn="ctr">
                  <a:buFont typeface="Arial" panose="020B0604020202020204" pitchFamily="34" charset="0"/>
                  <a:buChar char="•"/>
                </a:pPr>
                <a:endParaRPr lang="en-GB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GB" dirty="0"/>
                  <a:t>Checking that differenced series is not unit rood</a:t>
                </a:r>
              </a:p>
            </p:txBody>
          </p:sp>
        </mc:Choice>
        <mc:Fallback xmlns="">
          <p:sp>
            <p:nvSpPr>
              <p:cNvPr id="6" name="Arrow: Left 5">
                <a:extLst>
                  <a:ext uri="{FF2B5EF4-FFF2-40B4-BE49-F238E27FC236}">
                    <a16:creationId xmlns:a16="http://schemas.microsoft.com/office/drawing/2014/main" id="{91C4B5FD-AD02-43F9-8119-1383781FA9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3305" y="1020689"/>
                <a:ext cx="5748421" cy="4357311"/>
              </a:xfrm>
              <a:prstGeom prst="leftArrow">
                <a:avLst>
                  <a:gd name="adj1" fmla="val 95025"/>
                  <a:gd name="adj2" fmla="val 24449"/>
                </a:avLst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50DCB536-A5E8-456F-863D-BBDCC74CA514}"/>
              </a:ext>
            </a:extLst>
          </p:cNvPr>
          <p:cNvSpPr/>
          <p:nvPr/>
        </p:nvSpPr>
        <p:spPr>
          <a:xfrm>
            <a:off x="2161681" y="9134148"/>
            <a:ext cx="594640" cy="381468"/>
          </a:xfrm>
          <a:prstGeom prst="rect">
            <a:avLst/>
          </a:prstGeom>
          <a:noFill/>
          <a:ln w="57150">
            <a:solidFill>
              <a:srgbClr val="ED1941">
                <a:alpha val="3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3EC4F0F-EF2A-46C7-8F25-3443D191AEC4}"/>
              </a:ext>
            </a:extLst>
          </p:cNvPr>
          <p:cNvSpPr/>
          <p:nvPr/>
        </p:nvSpPr>
        <p:spPr>
          <a:xfrm>
            <a:off x="3896901" y="8155546"/>
            <a:ext cx="888993" cy="381468"/>
          </a:xfrm>
          <a:prstGeom prst="rect">
            <a:avLst/>
          </a:prstGeom>
          <a:noFill/>
          <a:ln w="57150">
            <a:solidFill>
              <a:srgbClr val="ED1941">
                <a:alpha val="3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B6C2F4E-DD7A-4DC1-92F1-DB4190D794B9}"/>
              </a:ext>
            </a:extLst>
          </p:cNvPr>
          <p:cNvCxnSpPr>
            <a:cxnSpLocks/>
            <a:stCxn id="12" idx="3"/>
            <a:endCxn id="15" idx="1"/>
          </p:cNvCxnSpPr>
          <p:nvPr/>
        </p:nvCxnSpPr>
        <p:spPr>
          <a:xfrm flipV="1">
            <a:off x="4785894" y="7835477"/>
            <a:ext cx="4009858" cy="510803"/>
          </a:xfrm>
          <a:prstGeom prst="line">
            <a:avLst/>
          </a:prstGeom>
          <a:noFill/>
          <a:ln w="57150">
            <a:solidFill>
              <a:srgbClr val="ED1941">
                <a:alpha val="3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F8906FE-2EAA-414D-8241-DDF7DDC862A8}"/>
              </a:ext>
            </a:extLst>
          </p:cNvPr>
          <p:cNvCxnSpPr>
            <a:cxnSpLocks/>
            <a:stCxn id="11" idx="3"/>
            <a:endCxn id="15" idx="1"/>
          </p:cNvCxnSpPr>
          <p:nvPr/>
        </p:nvCxnSpPr>
        <p:spPr>
          <a:xfrm flipV="1">
            <a:off x="2756321" y="7835477"/>
            <a:ext cx="6039431" cy="1489405"/>
          </a:xfrm>
          <a:prstGeom prst="line">
            <a:avLst/>
          </a:prstGeom>
          <a:noFill/>
          <a:ln w="57150">
            <a:solidFill>
              <a:srgbClr val="ED1941">
                <a:alpha val="3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E88D968C-D743-47F2-AD23-EAD6CD3382DA}"/>
              </a:ext>
            </a:extLst>
          </p:cNvPr>
          <p:cNvSpPr/>
          <p:nvPr/>
        </p:nvSpPr>
        <p:spPr>
          <a:xfrm>
            <a:off x="8795752" y="7297902"/>
            <a:ext cx="2727159" cy="1075149"/>
          </a:xfrm>
          <a:prstGeom prst="rect">
            <a:avLst/>
          </a:prstGeom>
          <a:noFill/>
          <a:ln w="57150">
            <a:solidFill>
              <a:srgbClr val="ED1941">
                <a:alpha val="3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</a:rPr>
              <a:t>We cannot reject unit root </a:t>
            </a:r>
            <a:r>
              <a:rPr lang="en-GB" sz="1600" dirty="0" err="1">
                <a:solidFill>
                  <a:schemeClr val="tx1"/>
                </a:solidFill>
              </a:rPr>
              <a:t>becase</a:t>
            </a:r>
            <a:r>
              <a:rPr lang="en-GB" sz="1600" dirty="0">
                <a:solidFill>
                  <a:schemeClr val="tx1"/>
                </a:solidFill>
              </a:rPr>
              <a:t> -4.9534</a:t>
            </a:r>
            <a:r>
              <a:rPr lang="en-GB" sz="1600" b="1" dirty="0">
                <a:solidFill>
                  <a:schemeClr val="bg2"/>
                </a:solidFill>
              </a:rPr>
              <a:t>&lt;</a:t>
            </a:r>
            <a:r>
              <a:rPr lang="en-GB" sz="1600" dirty="0">
                <a:solidFill>
                  <a:schemeClr val="tx1"/>
                </a:solidFill>
              </a:rPr>
              <a:t>-1.95</a:t>
            </a:r>
          </a:p>
        </p:txBody>
      </p:sp>
    </p:spTree>
    <p:extLst>
      <p:ext uri="{BB962C8B-B14F-4D97-AF65-F5344CB8AC3E}">
        <p14:creationId xmlns:p14="http://schemas.microsoft.com/office/powerpoint/2010/main" val="21291700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47275E37-5441-4C27-B4C1-9E958E4423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545" y="1008002"/>
            <a:ext cx="6552359" cy="813297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21E82E-73A8-474F-BC31-C4F239253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Getting rid of unit roots – Economic Activity index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89429B9-025A-4D0C-89F2-5FAF82E293EB}"/>
              </a:ext>
            </a:extLst>
          </p:cNvPr>
          <p:cNvCxnSpPr>
            <a:cxnSpLocks/>
            <a:stCxn id="9" idx="3"/>
            <a:endCxn id="7" idx="1"/>
          </p:cNvCxnSpPr>
          <p:nvPr/>
        </p:nvCxnSpPr>
        <p:spPr>
          <a:xfrm flipV="1">
            <a:off x="3704642" y="8176223"/>
            <a:ext cx="3938766" cy="601280"/>
          </a:xfrm>
          <a:prstGeom prst="line">
            <a:avLst/>
          </a:prstGeom>
          <a:noFill/>
          <a:ln w="57150">
            <a:solidFill>
              <a:srgbClr val="ED1941">
                <a:alpha val="3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74487933-920A-4BB2-BF44-5B9329817530}"/>
              </a:ext>
            </a:extLst>
          </p:cNvPr>
          <p:cNvSpPr/>
          <p:nvPr/>
        </p:nvSpPr>
        <p:spPr>
          <a:xfrm>
            <a:off x="7643408" y="7638648"/>
            <a:ext cx="2463118" cy="1075149"/>
          </a:xfrm>
          <a:prstGeom prst="rect">
            <a:avLst/>
          </a:prstGeom>
          <a:noFill/>
          <a:ln w="57150">
            <a:solidFill>
              <a:srgbClr val="ED1941">
                <a:alpha val="3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</a:rPr>
              <a:t>We can reject unit root (at least at 5%)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619DD94-7597-4812-9597-6A31F0D102F8}"/>
              </a:ext>
            </a:extLst>
          </p:cNvPr>
          <p:cNvSpPr/>
          <p:nvPr/>
        </p:nvSpPr>
        <p:spPr>
          <a:xfrm>
            <a:off x="2559339" y="1175430"/>
            <a:ext cx="1777377" cy="381468"/>
          </a:xfrm>
          <a:prstGeom prst="rect">
            <a:avLst/>
          </a:prstGeom>
          <a:noFill/>
          <a:ln w="57150">
            <a:solidFill>
              <a:srgbClr val="ED1941">
                <a:alpha val="3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07D1DD7-1456-4D21-A160-2C60EBAC9A4F}"/>
              </a:ext>
            </a:extLst>
          </p:cNvPr>
          <p:cNvSpPr/>
          <p:nvPr/>
        </p:nvSpPr>
        <p:spPr>
          <a:xfrm>
            <a:off x="3099061" y="8586769"/>
            <a:ext cx="605581" cy="381468"/>
          </a:xfrm>
          <a:prstGeom prst="rect">
            <a:avLst/>
          </a:prstGeom>
          <a:noFill/>
          <a:ln w="57150">
            <a:solidFill>
              <a:srgbClr val="ED1941">
                <a:alpha val="3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6FAD33E-1DC6-491A-BB14-63871CED2FED}"/>
              </a:ext>
            </a:extLst>
          </p:cNvPr>
          <p:cNvSpPr/>
          <p:nvPr/>
        </p:nvSpPr>
        <p:spPr>
          <a:xfrm>
            <a:off x="4646267" y="7708640"/>
            <a:ext cx="808717" cy="381468"/>
          </a:xfrm>
          <a:prstGeom prst="rect">
            <a:avLst/>
          </a:prstGeom>
          <a:noFill/>
          <a:ln w="57150">
            <a:solidFill>
              <a:srgbClr val="ED1941">
                <a:alpha val="3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02655C1-5682-4CF2-B0ED-B8735DF185AD}"/>
              </a:ext>
            </a:extLst>
          </p:cNvPr>
          <p:cNvCxnSpPr>
            <a:cxnSpLocks/>
            <a:stCxn id="11" idx="3"/>
            <a:endCxn id="7" idx="1"/>
          </p:cNvCxnSpPr>
          <p:nvPr/>
        </p:nvCxnSpPr>
        <p:spPr>
          <a:xfrm>
            <a:off x="5454984" y="7899374"/>
            <a:ext cx="2188424" cy="276849"/>
          </a:xfrm>
          <a:prstGeom prst="line">
            <a:avLst/>
          </a:prstGeom>
          <a:noFill/>
          <a:ln w="57150">
            <a:solidFill>
              <a:srgbClr val="ED1941">
                <a:alpha val="3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20950681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0AB906-EB0F-400A-B407-76E5DD810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Revisiting COVID vs GDP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DD1A94-068E-4A46-B642-21F68997A7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660" y="1198665"/>
            <a:ext cx="8702794" cy="5151566"/>
          </a:xfrm>
          <a:prstGeom prst="rect">
            <a:avLst/>
          </a:prstGeom>
        </p:spPr>
      </p:pic>
      <p:sp>
        <p:nvSpPr>
          <p:cNvPr id="4" name="Right Triangle 3">
            <a:extLst>
              <a:ext uri="{FF2B5EF4-FFF2-40B4-BE49-F238E27FC236}">
                <a16:creationId xmlns:a16="http://schemas.microsoft.com/office/drawing/2014/main" id="{C252D4E6-941E-47BE-AC46-9A11799BE4C1}"/>
              </a:ext>
            </a:extLst>
          </p:cNvPr>
          <p:cNvSpPr/>
          <p:nvPr/>
        </p:nvSpPr>
        <p:spPr>
          <a:xfrm>
            <a:off x="1561433" y="5368756"/>
            <a:ext cx="10266946" cy="3486485"/>
          </a:xfrm>
          <a:prstGeom prst="rt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100k more cases = 2.3% lower GDP…similar to what we had before….but of course we didn’t know that would happen</a:t>
            </a:r>
          </a:p>
        </p:txBody>
      </p:sp>
    </p:spTree>
    <p:extLst>
      <p:ext uri="{BB962C8B-B14F-4D97-AF65-F5344CB8AC3E}">
        <p14:creationId xmlns:p14="http://schemas.microsoft.com/office/powerpoint/2010/main" val="36333151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6E888B-1A19-43D9-94B8-B04E9C63A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Summary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CDBD73-FCBA-4253-9B9C-593486DE8E45}"/>
              </a:ext>
            </a:extLst>
          </p:cNvPr>
          <p:cNvSpPr txBox="1"/>
          <p:nvPr/>
        </p:nvSpPr>
        <p:spPr>
          <a:xfrm>
            <a:off x="1187116" y="2240547"/>
            <a:ext cx="10534316" cy="4752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3200" dirty="0"/>
              <a:t>Time series can be easy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3200" dirty="0"/>
              <a:t>But you need to worry about how stationary your series is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3200" dirty="0"/>
              <a:t>If the series clearly grows or shrinks continuously definitely include a time trend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3200" dirty="0"/>
              <a:t>However, even if it doesn’t grow (or shrink) the series might contain a unit root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3200" dirty="0"/>
              <a:t>If that’s the case a time trend is not enough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3200" dirty="0"/>
              <a:t>Use the Dickey Fuller Test to make sure you are dealing with a stationary series</a:t>
            </a:r>
          </a:p>
        </p:txBody>
      </p:sp>
    </p:spTree>
    <p:extLst>
      <p:ext uri="{BB962C8B-B14F-4D97-AF65-F5344CB8AC3E}">
        <p14:creationId xmlns:p14="http://schemas.microsoft.com/office/powerpoint/2010/main" val="38954554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9018588" y="2027238"/>
            <a:ext cx="3987800" cy="4311650"/>
          </a:xfrm>
        </p:spPr>
        <p:txBody>
          <a:bodyPr vert="horz" lIns="97548" tIns="48774" rIns="97548" bIns="48774" rtlCol="0"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7041" dirty="0">
                <a:solidFill>
                  <a:srgbClr val="0070C0"/>
                </a:solidFill>
              </a:rPr>
              <a:t>Extra Slides</a:t>
            </a:r>
          </a:p>
        </p:txBody>
      </p:sp>
      <p:pic>
        <p:nvPicPr>
          <p:cNvPr id="9" name="Content Placeholder 4" descr="A drawing of a person&#10;&#10;Description generated with high confidence">
            <a:extLst>
              <a:ext uri="{FF2B5EF4-FFF2-40B4-BE49-F238E27FC236}">
                <a16:creationId xmlns:a16="http://schemas.microsoft.com/office/drawing/2014/main" id="{9FD8DBDC-E852-443D-9C2C-08FA8CBA5E8B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0" y="94502"/>
            <a:ext cx="7137400" cy="7776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6258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3A5D2E-B7E4-4974-9E2E-32A081E8C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Other considerations</a:t>
            </a:r>
            <a:br>
              <a:rPr lang="en-GB" dirty="0"/>
            </a:b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D33970-CE86-45E5-8C7B-84F561A465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2703" y="1499243"/>
            <a:ext cx="7463581" cy="3757220"/>
          </a:xfrm>
          <a:prstGeom prst="rect">
            <a:avLst/>
          </a:prstGeom>
        </p:spPr>
      </p:pic>
      <p:sp>
        <p:nvSpPr>
          <p:cNvPr id="4" name="Right Triangle 3">
            <a:extLst>
              <a:ext uri="{FF2B5EF4-FFF2-40B4-BE49-F238E27FC236}">
                <a16:creationId xmlns:a16="http://schemas.microsoft.com/office/drawing/2014/main" id="{84B0ED42-BCD9-49EC-8D7F-DBEC1559CBEB}"/>
              </a:ext>
            </a:extLst>
          </p:cNvPr>
          <p:cNvSpPr/>
          <p:nvPr/>
        </p:nvSpPr>
        <p:spPr>
          <a:xfrm>
            <a:off x="2288674" y="4288590"/>
            <a:ext cx="9801726" cy="5058610"/>
          </a:xfrm>
          <a:prstGeom prst="rt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000" dirty="0"/>
              <a:t>If 100% of US population go into lockdown GDP goes down by -0.138% (seems </a:t>
            </a:r>
            <a:r>
              <a:rPr lang="en-GB" sz="2000" dirty="0" err="1"/>
              <a:t>low..more</a:t>
            </a:r>
            <a:r>
              <a:rPr lang="en-GB" sz="2000" dirty="0"/>
              <a:t> research needed)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13043588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164386" y="473033"/>
            <a:ext cx="10438265" cy="948289"/>
          </a:xfrm>
        </p:spPr>
        <p:txBody>
          <a:bodyPr/>
          <a:lstStyle/>
          <a:p>
            <a:r>
              <a:rPr lang="en-GB" dirty="0">
                <a:latin typeface="Palatino Linotype" charset="0"/>
              </a:rPr>
              <a:t>More lags AR(2)?</a:t>
            </a:r>
            <a:endParaRPr lang="en-US" dirty="0">
              <a:latin typeface="Palatino Linotype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4036" y="457140"/>
            <a:ext cx="7129805" cy="25283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ular Callout 5"/>
              <p:cNvSpPr/>
              <p:nvPr/>
            </p:nvSpPr>
            <p:spPr>
              <a:xfrm>
                <a:off x="838850" y="4445450"/>
                <a:ext cx="11873734" cy="861112"/>
              </a:xfrm>
              <a:prstGeom prst="wedgeRectCallout">
                <a:avLst>
                  <a:gd name="adj1" fmla="val -11641"/>
                  <a:gd name="adj2" fmla="val -87758"/>
                </a:avLst>
              </a:prstGeom>
              <a:ln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sz="2400" dirty="0">
                    <a:solidFill>
                      <a:schemeClr val="tx1">
                        <a:lumMod val="50000"/>
                      </a:schemeClr>
                    </a:solidFill>
                    <a:latin typeface="Palatino Linotype" panose="02040502050505030304" pitchFamily="18" charset="0"/>
                  </a:rPr>
                  <a:t>We can test this again using the coefficient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i="1">
                            <a:latin typeface="Cambria Math" panose="02040503050406030204" pitchFamily="18" charset="0"/>
                            <a:cs typeface="Palatino Linotype"/>
                          </a:rPr>
                        </m:ctrlPr>
                      </m:sSubPr>
                      <m:e>
                        <m:r>
                          <a:rPr lang="en-GB" sz="2400" i="1">
                            <a:latin typeface="Cambria Math" charset="0"/>
                            <a:cs typeface="Palatino Linotype"/>
                          </a:rPr>
                          <m:t>𝑌</m:t>
                        </m:r>
                      </m:e>
                      <m:sub>
                        <m:r>
                          <a:rPr lang="en-GB" sz="2400" i="1">
                            <a:latin typeface="Cambria Math" charset="0"/>
                            <a:cs typeface="Palatino Linotype"/>
                          </a:rPr>
                          <m:t>𝑡</m:t>
                        </m:r>
                        <m:r>
                          <a:rPr lang="en-GB" sz="2400" i="1">
                            <a:latin typeface="Cambria Math" charset="0"/>
                            <a:cs typeface="Palatino Linotype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GB" sz="2400" dirty="0">
                    <a:solidFill>
                      <a:schemeClr val="tx1">
                        <a:lumMod val="50000"/>
                      </a:schemeClr>
                    </a:solidFill>
                    <a:latin typeface="Palatino Linotype" panose="020405020505050303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6" name="Rectangular Callout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850" y="4445450"/>
                <a:ext cx="11873734" cy="861112"/>
              </a:xfrm>
              <a:prstGeom prst="wedgeRectCallout">
                <a:avLst>
                  <a:gd name="adj1" fmla="val -11641"/>
                  <a:gd name="adj2" fmla="val -87758"/>
                </a:avLst>
              </a:prstGeom>
              <a:blipFill>
                <a:blip r:embed="rId4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1521322" y="3417266"/>
                <a:ext cx="10177914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200" i="1" smtClean="0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sSubPr>
                        <m:e>
                          <m:r>
                            <a:rPr lang="en-GB" sz="3200" i="1">
                              <a:latin typeface="Cambria Math" charset="0"/>
                              <a:cs typeface="Palatino Linotype"/>
                            </a:rPr>
                            <m:t>𝑌</m:t>
                          </m:r>
                        </m:e>
                        <m:sub>
                          <m:r>
                            <a:rPr lang="en-GB" sz="3200" i="1">
                              <a:latin typeface="Cambria Math" charset="0"/>
                              <a:cs typeface="Palatino Linotype"/>
                            </a:rPr>
                            <m:t>𝑡</m:t>
                          </m:r>
                        </m:sub>
                      </m:sSub>
                      <m:r>
                        <a:rPr lang="en-GB" sz="3200" i="1">
                          <a:latin typeface="Cambria Math" charset="0"/>
                          <a:cs typeface="Palatino Linotype"/>
                        </a:rPr>
                        <m:t>−</m:t>
                      </m:r>
                      <m:sSub>
                        <m:sSubPr>
                          <m:ctrlPr>
                            <a:rPr lang="en-GB" sz="3200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sSubPr>
                        <m:e>
                          <m:r>
                            <a:rPr lang="en-GB" sz="3200" i="1">
                              <a:latin typeface="Cambria Math" charset="0"/>
                              <a:cs typeface="Palatino Linotype"/>
                            </a:rPr>
                            <m:t>𝑌</m:t>
                          </m:r>
                        </m:e>
                        <m:sub>
                          <m:r>
                            <a:rPr lang="en-GB" sz="3200" i="1">
                              <a:latin typeface="Cambria Math" charset="0"/>
                              <a:cs typeface="Palatino Linotype"/>
                            </a:rPr>
                            <m:t>𝑡</m:t>
                          </m:r>
                          <m:r>
                            <a:rPr lang="en-GB" sz="3200" i="1">
                              <a:latin typeface="Cambria Math" charset="0"/>
                              <a:cs typeface="Palatino Linotype"/>
                            </a:rPr>
                            <m:t>−1</m:t>
                          </m:r>
                        </m:sub>
                      </m:sSub>
                      <m:r>
                        <a:rPr lang="en-GB" sz="3200" i="1">
                          <a:latin typeface="Cambria Math" charset="0"/>
                          <a:cs typeface="Palatino Linotype"/>
                        </a:rPr>
                        <m:t>=</m:t>
                      </m:r>
                      <m:sSub>
                        <m:sSubPr>
                          <m:ctrlPr>
                            <a:rPr lang="en-GB" sz="3200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sSubPr>
                        <m:e>
                          <m:r>
                            <a:rPr lang="en-GB" sz="3200" i="1">
                              <a:latin typeface="Cambria Math" charset="0"/>
                              <a:cs typeface="Palatino Linotype"/>
                            </a:rPr>
                            <m:t>𝛽</m:t>
                          </m:r>
                        </m:e>
                        <m:sub>
                          <m:r>
                            <a:rPr lang="en-GB" sz="3200" i="1">
                              <a:latin typeface="Cambria Math" charset="0"/>
                              <a:cs typeface="Palatino Linotype"/>
                            </a:rPr>
                            <m:t>0</m:t>
                          </m:r>
                        </m:sub>
                      </m:sSub>
                      <m:r>
                        <a:rPr lang="en-GB" sz="3200" i="1">
                          <a:latin typeface="Cambria Math" charset="0"/>
                          <a:cs typeface="Palatino Linotype"/>
                        </a:rPr>
                        <m:t>+</m:t>
                      </m:r>
                      <m:d>
                        <m:dPr>
                          <m:ctrlPr>
                            <a:rPr lang="en-GB" sz="3200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3200" i="1">
                                  <a:latin typeface="Cambria Math" panose="02040503050406030204" pitchFamily="18" charset="0"/>
                                  <a:cs typeface="Palatino Linotype"/>
                                </a:rPr>
                              </m:ctrlPr>
                            </m:sSubPr>
                            <m:e>
                              <m:r>
                                <a:rPr lang="en-GB" sz="3200" i="1">
                                  <a:latin typeface="Cambria Math" charset="0"/>
                                  <a:cs typeface="Palatino Linotype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GB" sz="3200" i="1">
                                  <a:latin typeface="Cambria Math" charset="0"/>
                                  <a:cs typeface="Palatino Linotype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sz="3200" i="1">
                              <a:latin typeface="Cambria Math" charset="0"/>
                              <a:cs typeface="Palatino Linotype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sz="3200" i="1">
                                  <a:latin typeface="Cambria Math" panose="02040503050406030204" pitchFamily="18" charset="0"/>
                                  <a:cs typeface="Palatino Linotype"/>
                                </a:rPr>
                              </m:ctrlPr>
                            </m:sSubPr>
                            <m:e>
                              <m:r>
                                <a:rPr lang="en-GB" sz="3200" i="1">
                                  <a:latin typeface="Cambria Math" charset="0"/>
                                  <a:cs typeface="Palatino Linotype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GB" sz="3200" i="1">
                                  <a:latin typeface="Cambria Math" charset="0"/>
                                  <a:cs typeface="Palatino Linotype"/>
                                </a:rPr>
                                <m:t>2</m:t>
                              </m:r>
                            </m:sub>
                          </m:sSub>
                          <m:r>
                            <a:rPr lang="en-GB" sz="3200" i="1">
                              <a:latin typeface="Cambria Math" charset="0"/>
                              <a:cs typeface="Palatino Linotype"/>
                            </a:rPr>
                            <m:t>−1</m:t>
                          </m:r>
                        </m:e>
                      </m:d>
                      <m:sSub>
                        <m:sSubPr>
                          <m:ctrlPr>
                            <a:rPr lang="en-GB" sz="3200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sSubPr>
                        <m:e>
                          <m:r>
                            <a:rPr lang="en-GB" sz="3200" i="1">
                              <a:latin typeface="Cambria Math" charset="0"/>
                              <a:cs typeface="Palatino Linotype"/>
                            </a:rPr>
                            <m:t>𝑌</m:t>
                          </m:r>
                        </m:e>
                        <m:sub>
                          <m:r>
                            <a:rPr lang="en-GB" sz="3200" i="1">
                              <a:latin typeface="Cambria Math" charset="0"/>
                              <a:cs typeface="Palatino Linotype"/>
                            </a:rPr>
                            <m:t>𝑡</m:t>
                          </m:r>
                          <m:r>
                            <a:rPr lang="en-GB" sz="3200" i="1">
                              <a:latin typeface="Cambria Math" charset="0"/>
                              <a:cs typeface="Palatino Linotype"/>
                            </a:rPr>
                            <m:t>−1</m:t>
                          </m:r>
                        </m:sub>
                      </m:sSub>
                      <m:r>
                        <a:rPr lang="en-GB" sz="3200" i="1">
                          <a:latin typeface="Cambria Math" charset="0"/>
                          <a:cs typeface="Palatino Linotype"/>
                        </a:rPr>
                        <m:t>−</m:t>
                      </m:r>
                      <m:sSub>
                        <m:sSubPr>
                          <m:ctrlPr>
                            <a:rPr lang="en-GB" sz="3200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sSubPr>
                        <m:e>
                          <m:r>
                            <a:rPr lang="en-GB" sz="3200" i="1">
                              <a:latin typeface="Cambria Math" charset="0"/>
                              <a:cs typeface="Palatino Linotype"/>
                            </a:rPr>
                            <m:t>𝛽</m:t>
                          </m:r>
                        </m:e>
                        <m:sub>
                          <m:r>
                            <a:rPr lang="en-GB" sz="3200" i="1">
                              <a:latin typeface="Cambria Math" charset="0"/>
                              <a:cs typeface="Palatino Linotype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GB" sz="3200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3200" i="1">
                                  <a:latin typeface="Cambria Math" panose="02040503050406030204" pitchFamily="18" charset="0"/>
                                  <a:cs typeface="Palatino Linotype"/>
                                </a:rPr>
                              </m:ctrlPr>
                            </m:sSubPr>
                            <m:e>
                              <m:r>
                                <a:rPr lang="en-GB" sz="3200" i="1">
                                  <a:latin typeface="Cambria Math" charset="0"/>
                                  <a:cs typeface="Palatino Linotype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GB" sz="3200" i="1">
                                  <a:latin typeface="Cambria Math" charset="0"/>
                                  <a:cs typeface="Palatino Linotype"/>
                                </a:rPr>
                                <m:t>𝑡</m:t>
                              </m:r>
                              <m:r>
                                <a:rPr lang="en-GB" sz="3200" i="1">
                                  <a:latin typeface="Cambria Math" charset="0"/>
                                  <a:cs typeface="Palatino Linotype"/>
                                </a:rPr>
                                <m:t>−1</m:t>
                              </m:r>
                            </m:sub>
                          </m:sSub>
                          <m:r>
                            <a:rPr lang="en-GB" sz="3200" i="1">
                              <a:latin typeface="Cambria Math" charset="0"/>
                              <a:cs typeface="Palatino Linotype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sz="3200" i="1">
                                  <a:latin typeface="Cambria Math" panose="02040503050406030204" pitchFamily="18" charset="0"/>
                                  <a:cs typeface="Palatino Linotype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sz="3200">
                                  <a:latin typeface="Cambria Math" charset="0"/>
                                  <a:cs typeface="Palatino Linotype"/>
                                </a:rPr>
                                <m:t>Y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GB" sz="3200">
                                  <a:latin typeface="Cambria Math" charset="0"/>
                                  <a:cs typeface="Palatino Linotype"/>
                                </a:rPr>
                                <m:t>t</m:t>
                              </m:r>
                              <m:r>
                                <a:rPr lang="en-GB" sz="3200">
                                  <a:latin typeface="Cambria Math" charset="0"/>
                                  <a:cs typeface="Palatino Linotype"/>
                                </a:rPr>
                                <m:t>−2</m:t>
                              </m:r>
                            </m:sub>
                          </m:sSub>
                        </m:e>
                      </m:d>
                      <m:r>
                        <a:rPr lang="en-GB" sz="3200">
                          <a:latin typeface="Cambria Math" charset="0"/>
                          <a:cs typeface="Palatino Linotype"/>
                        </a:rPr>
                        <m:t>+</m:t>
                      </m:r>
                      <m:sSub>
                        <m:sSubPr>
                          <m:ctrlPr>
                            <a:rPr lang="en-GB" sz="3200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sSubPr>
                        <m:e>
                          <m:r>
                            <a:rPr lang="en-GB" sz="3200" b="0" i="1" smtClean="0">
                              <a:latin typeface="Cambria Math" panose="02040503050406030204" pitchFamily="18" charset="0"/>
                              <a:cs typeface="Palatino Linotype"/>
                            </a:rPr>
                            <m:t>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sz="3200">
                              <a:latin typeface="Cambria Math" charset="0"/>
                              <a:cs typeface="Palatino Linotype"/>
                            </a:rPr>
                            <m:t>t</m:t>
                          </m:r>
                        </m:sub>
                      </m:sSub>
                    </m:oMath>
                  </m:oMathPara>
                </a14:m>
                <a:endParaRPr lang="en-US" sz="3200" dirty="0">
                  <a:latin typeface="Palatino Linotype"/>
                  <a:cs typeface="Palatino Linotype"/>
                </a:endParaRP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1322" y="3417266"/>
                <a:ext cx="10177914" cy="4924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9EC1954-0AD2-4AA8-98F3-AEEE9AA09E4B}"/>
                  </a:ext>
                </a:extLst>
              </p:cNvPr>
              <p:cNvSpPr txBox="1"/>
              <p:nvPr/>
            </p:nvSpPr>
            <p:spPr>
              <a:xfrm>
                <a:off x="1278017" y="7382340"/>
                <a:ext cx="1107078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200" i="1" smtClean="0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sSubPr>
                        <m:e>
                          <m:r>
                            <a:rPr lang="en-GB" sz="3200" i="1">
                              <a:latin typeface="Cambria Math" charset="0"/>
                              <a:cs typeface="Palatino Linotype"/>
                            </a:rPr>
                            <m:t>𝑌</m:t>
                          </m:r>
                        </m:e>
                        <m:sub>
                          <m:r>
                            <a:rPr lang="en-GB" sz="3200" i="1">
                              <a:latin typeface="Cambria Math" charset="0"/>
                              <a:cs typeface="Palatino Linotype"/>
                            </a:rPr>
                            <m:t>𝑡</m:t>
                          </m:r>
                        </m:sub>
                      </m:sSub>
                      <m:r>
                        <a:rPr lang="en-GB" sz="3200" i="1">
                          <a:latin typeface="Cambria Math" charset="0"/>
                          <a:cs typeface="Palatino Linotype"/>
                        </a:rPr>
                        <m:t>−</m:t>
                      </m:r>
                      <m:sSub>
                        <m:sSubPr>
                          <m:ctrlPr>
                            <a:rPr lang="en-GB" sz="3200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sSubPr>
                        <m:e>
                          <m:r>
                            <a:rPr lang="en-GB" sz="3200" i="1">
                              <a:latin typeface="Cambria Math" charset="0"/>
                              <a:cs typeface="Palatino Linotype"/>
                            </a:rPr>
                            <m:t>𝑌</m:t>
                          </m:r>
                        </m:e>
                        <m:sub>
                          <m:r>
                            <a:rPr lang="en-GB" sz="3200" i="1">
                              <a:latin typeface="Cambria Math" charset="0"/>
                              <a:cs typeface="Palatino Linotype"/>
                            </a:rPr>
                            <m:t>𝑡</m:t>
                          </m:r>
                          <m:r>
                            <a:rPr lang="en-GB" sz="3200" i="1">
                              <a:latin typeface="Cambria Math" charset="0"/>
                              <a:cs typeface="Palatino Linotype"/>
                            </a:rPr>
                            <m:t>−1</m:t>
                          </m:r>
                        </m:sub>
                      </m:sSub>
                      <m:r>
                        <a:rPr lang="en-GB" sz="3200" i="1">
                          <a:latin typeface="Cambria Math" charset="0"/>
                          <a:cs typeface="Palatino Linotype"/>
                        </a:rPr>
                        <m:t>=</m:t>
                      </m:r>
                      <m:sSub>
                        <m:sSubPr>
                          <m:ctrlPr>
                            <a:rPr lang="en-GB" sz="3200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sSubPr>
                        <m:e>
                          <m:r>
                            <a:rPr lang="en-GB" sz="3200" i="1">
                              <a:latin typeface="Cambria Math" charset="0"/>
                              <a:cs typeface="Palatino Linotype"/>
                            </a:rPr>
                            <m:t>𝛽</m:t>
                          </m:r>
                        </m:e>
                        <m:sub>
                          <m:r>
                            <a:rPr lang="en-GB" sz="3200" i="1">
                              <a:latin typeface="Cambria Math" charset="0"/>
                              <a:cs typeface="Palatino Linotype"/>
                            </a:rPr>
                            <m:t>0</m:t>
                          </m:r>
                        </m:sub>
                      </m:sSub>
                      <m:r>
                        <a:rPr lang="en-GB" sz="3200" i="1">
                          <a:latin typeface="Cambria Math" charset="0"/>
                          <a:cs typeface="Palatino Linotype"/>
                        </a:rPr>
                        <m:t>+</m:t>
                      </m:r>
                      <m:d>
                        <m:dPr>
                          <m:ctrlPr>
                            <a:rPr lang="en-GB" sz="3200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3200" i="1">
                                  <a:latin typeface="Cambria Math" panose="02040503050406030204" pitchFamily="18" charset="0"/>
                                  <a:cs typeface="Palatino Linotype"/>
                                </a:rPr>
                              </m:ctrlPr>
                            </m:sSubPr>
                            <m:e>
                              <m:r>
                                <a:rPr lang="en-GB" sz="3200" i="1">
                                  <a:latin typeface="Cambria Math" charset="0"/>
                                  <a:cs typeface="Palatino Linotype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GB" sz="3200" i="1">
                                  <a:latin typeface="Cambria Math" charset="0"/>
                                  <a:cs typeface="Palatino Linotype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sz="3200" i="1">
                              <a:latin typeface="Cambria Math" charset="0"/>
                              <a:cs typeface="Palatino Linotype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sz="3200" i="1">
                                  <a:latin typeface="Cambria Math" panose="02040503050406030204" pitchFamily="18" charset="0"/>
                                  <a:cs typeface="Palatino Linotype"/>
                                </a:rPr>
                              </m:ctrlPr>
                            </m:sSubPr>
                            <m:e>
                              <m:r>
                                <a:rPr lang="en-GB" sz="3200" i="1">
                                  <a:latin typeface="Cambria Math" charset="0"/>
                                  <a:cs typeface="Palatino Linotype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GB" sz="3200" i="1">
                                  <a:latin typeface="Cambria Math" charset="0"/>
                                  <a:cs typeface="Palatino Linotype"/>
                                </a:rPr>
                                <m:t>2</m:t>
                              </m:r>
                            </m:sub>
                          </m:sSub>
                          <m:r>
                            <a:rPr lang="en-GB" sz="3200" i="1">
                              <a:latin typeface="Cambria Math" charset="0"/>
                              <a:cs typeface="Palatino Linotype"/>
                            </a:rPr>
                            <m:t>−1</m:t>
                          </m:r>
                        </m:e>
                      </m:d>
                      <m:sSub>
                        <m:sSubPr>
                          <m:ctrlPr>
                            <a:rPr lang="en-GB" sz="3200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sSubPr>
                        <m:e>
                          <m:r>
                            <a:rPr lang="en-GB" sz="3200" i="1">
                              <a:latin typeface="Cambria Math" charset="0"/>
                              <a:cs typeface="Palatino Linotype"/>
                            </a:rPr>
                            <m:t>𝑌</m:t>
                          </m:r>
                        </m:e>
                        <m:sub>
                          <m:r>
                            <a:rPr lang="en-GB" sz="3200" i="1">
                              <a:latin typeface="Cambria Math" charset="0"/>
                              <a:cs typeface="Palatino Linotype"/>
                            </a:rPr>
                            <m:t>𝑡</m:t>
                          </m:r>
                          <m:r>
                            <a:rPr lang="en-GB" sz="3200" i="1">
                              <a:latin typeface="Cambria Math" charset="0"/>
                              <a:cs typeface="Palatino Linotype"/>
                            </a:rPr>
                            <m:t>−1</m:t>
                          </m:r>
                        </m:sub>
                      </m:sSub>
                      <m:r>
                        <a:rPr lang="en-GB" sz="3200" i="1">
                          <a:latin typeface="Cambria Math" charset="0"/>
                          <a:cs typeface="Palatino Linotype"/>
                        </a:rPr>
                        <m:t>−</m:t>
                      </m:r>
                      <m:sSub>
                        <m:sSubPr>
                          <m:ctrlPr>
                            <a:rPr lang="en-GB" sz="3200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sSubPr>
                        <m:e>
                          <m:r>
                            <a:rPr lang="en-GB" sz="3200" i="1">
                              <a:latin typeface="Cambria Math" charset="0"/>
                              <a:cs typeface="Palatino Linotype"/>
                            </a:rPr>
                            <m:t>𝛽</m:t>
                          </m:r>
                        </m:e>
                        <m:sub>
                          <m:r>
                            <a:rPr lang="en-GB" sz="3200" i="1">
                              <a:latin typeface="Cambria Math" charset="0"/>
                              <a:cs typeface="Palatino Linotype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GB" sz="3200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3200" i="1">
                                  <a:latin typeface="Cambria Math" panose="02040503050406030204" pitchFamily="18" charset="0"/>
                                  <a:cs typeface="Palatino Linotype"/>
                                </a:rPr>
                              </m:ctrlPr>
                            </m:sSubPr>
                            <m:e>
                              <m:r>
                                <a:rPr lang="en-GB" sz="3200" i="1">
                                  <a:latin typeface="Cambria Math" charset="0"/>
                                  <a:cs typeface="Palatino Linotype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GB" sz="3200" i="1">
                                  <a:latin typeface="Cambria Math" charset="0"/>
                                  <a:cs typeface="Palatino Linotype"/>
                                </a:rPr>
                                <m:t>𝑡</m:t>
                              </m:r>
                              <m:r>
                                <a:rPr lang="en-GB" sz="3200" i="1">
                                  <a:latin typeface="Cambria Math" charset="0"/>
                                  <a:cs typeface="Palatino Linotype"/>
                                </a:rPr>
                                <m:t>−1</m:t>
                              </m:r>
                            </m:sub>
                          </m:sSub>
                          <m:r>
                            <a:rPr lang="en-GB" sz="3200" i="1">
                              <a:latin typeface="Cambria Math" charset="0"/>
                              <a:cs typeface="Palatino Linotype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sz="3200" i="1">
                                  <a:latin typeface="Cambria Math" panose="02040503050406030204" pitchFamily="18" charset="0"/>
                                  <a:cs typeface="Palatino Linotype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sz="3200">
                                  <a:latin typeface="Cambria Math" charset="0"/>
                                  <a:cs typeface="Palatino Linotype"/>
                                </a:rPr>
                                <m:t>Y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GB" sz="3200">
                                  <a:latin typeface="Cambria Math" charset="0"/>
                                  <a:cs typeface="Palatino Linotype"/>
                                </a:rPr>
                                <m:t>t</m:t>
                              </m:r>
                              <m:r>
                                <a:rPr lang="en-GB" sz="3200">
                                  <a:latin typeface="Cambria Math" charset="0"/>
                                  <a:cs typeface="Palatino Linotype"/>
                                </a:rPr>
                                <m:t>−2</m:t>
                              </m:r>
                            </m:sub>
                          </m:sSub>
                        </m:e>
                      </m:d>
                      <m:r>
                        <a:rPr lang="en-GB" sz="3200" b="0" i="0" smtClean="0">
                          <a:latin typeface="Cambria Math" panose="02040503050406030204" pitchFamily="18" charset="0"/>
                          <a:cs typeface="Palatino Linotype"/>
                        </a:rPr>
                        <m:t>+</m:t>
                      </m:r>
                      <m:r>
                        <a:rPr lang="en-GB" sz="3200" b="0" i="1" smtClean="0">
                          <a:latin typeface="Cambria Math" panose="02040503050406030204" pitchFamily="18" charset="0"/>
                          <a:cs typeface="Palatino Linotype"/>
                        </a:rPr>
                        <m:t>𝜌</m:t>
                      </m:r>
                      <m:r>
                        <a:rPr lang="en-GB" sz="3200" b="0" i="1" smtClean="0">
                          <a:latin typeface="Cambria Math" panose="02040503050406030204" pitchFamily="18" charset="0"/>
                          <a:cs typeface="Palatino Linotype"/>
                        </a:rPr>
                        <m:t>𝑡</m:t>
                      </m:r>
                      <m:r>
                        <a:rPr lang="en-GB" sz="3200">
                          <a:latin typeface="Cambria Math" charset="0"/>
                          <a:cs typeface="Palatino Linotype"/>
                        </a:rPr>
                        <m:t>+</m:t>
                      </m:r>
                      <m:sSub>
                        <m:sSubPr>
                          <m:ctrlPr>
                            <a:rPr lang="en-GB" sz="3200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sSubPr>
                        <m:e>
                          <m:r>
                            <a:rPr lang="en-GB" sz="3200" b="0" i="1" smtClean="0">
                              <a:latin typeface="Cambria Math" panose="02040503050406030204" pitchFamily="18" charset="0"/>
                              <a:cs typeface="Palatino Linotype"/>
                            </a:rPr>
                            <m:t>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sz="3200">
                              <a:latin typeface="Cambria Math" charset="0"/>
                              <a:cs typeface="Palatino Linotype"/>
                            </a:rPr>
                            <m:t>t</m:t>
                          </m:r>
                        </m:sub>
                      </m:sSub>
                    </m:oMath>
                  </m:oMathPara>
                </a14:m>
                <a:endParaRPr lang="en-US" sz="3200" dirty="0">
                  <a:latin typeface="Palatino Linotype"/>
                  <a:cs typeface="Palatino Linotype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9EC1954-0AD2-4AA8-98F3-AEEE9AA09E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8017" y="7382340"/>
                <a:ext cx="11070787" cy="49244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4">
            <a:extLst>
              <a:ext uri="{FF2B5EF4-FFF2-40B4-BE49-F238E27FC236}">
                <a16:creationId xmlns:a16="http://schemas.microsoft.com/office/drawing/2014/main" id="{7CCD9E18-E4BE-4058-A471-459334C7FAB5}"/>
              </a:ext>
            </a:extLst>
          </p:cNvPr>
          <p:cNvSpPr txBox="1">
            <a:spLocks noChangeArrowheads="1"/>
          </p:cNvSpPr>
          <p:nvPr/>
        </p:nvSpPr>
        <p:spPr>
          <a:xfrm>
            <a:off x="316786" y="6009568"/>
            <a:ext cx="10438265" cy="94828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1300277" rtl="0" eaLnBrk="1" latinLnBrk="0" hangingPunct="1">
              <a:lnSpc>
                <a:spcPts val="3800"/>
              </a:lnSpc>
              <a:spcBef>
                <a:spcPct val="0"/>
              </a:spcBef>
              <a:buNone/>
              <a:defRPr sz="3400" kern="1200">
                <a:solidFill>
                  <a:schemeClr val="tx1"/>
                </a:solidFill>
                <a:latin typeface="Abadi" panose="020B0604020104020204" pitchFamily="34" charset="0"/>
                <a:ea typeface="+mj-ea"/>
                <a:cs typeface="+mj-cs"/>
              </a:defRPr>
            </a:lvl1pPr>
          </a:lstStyle>
          <a:p>
            <a:r>
              <a:rPr lang="en-GB" dirty="0">
                <a:latin typeface="Palatino Linotype" charset="0"/>
              </a:rPr>
              <a:t>More lags and trend?</a:t>
            </a:r>
            <a:endParaRPr lang="en-US" dirty="0">
              <a:latin typeface="Palatino Linotyp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9505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3A5D2E-B7E4-4974-9E2E-32A081E8C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Some remarks on Causality and unit roots</a:t>
            </a:r>
            <a:br>
              <a:rPr lang="en-GB" b="1" dirty="0"/>
            </a:br>
            <a:endParaRPr lang="en-GB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E0BD91C-3C98-4829-A4C6-93913389924D}"/>
                  </a:ext>
                </a:extLst>
              </p:cNvPr>
              <p:cNvSpPr txBox="1"/>
              <p:nvPr/>
            </p:nvSpPr>
            <p:spPr>
              <a:xfrm>
                <a:off x="299752" y="2304716"/>
                <a:ext cx="12405893" cy="29700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284400" indent="-284400">
                  <a:spcAft>
                    <a:spcPts val="500"/>
                  </a:spcAft>
                  <a:buFont typeface="Arial" charset="0"/>
                  <a:buChar char="•"/>
                </a:pPr>
                <a:r>
                  <a:rPr lang="en-GB" sz="2400" dirty="0"/>
                  <a:t>X causes Y then both need to be integrated in the same order</a:t>
                </a:r>
              </a:p>
              <a:p>
                <a:pPr marL="284400" indent="-284400">
                  <a:spcAft>
                    <a:spcPts val="500"/>
                  </a:spcAft>
                  <a:buFont typeface="Arial" charset="0"/>
                  <a:buChar char="•"/>
                </a:pPr>
                <a:endParaRPr lang="en-GB" sz="2400" dirty="0"/>
              </a:p>
              <a:p>
                <a:pPr marL="284400" indent="-284400">
                  <a:spcAft>
                    <a:spcPts val="500"/>
                  </a:spcAft>
                  <a:buFont typeface="Arial" charset="0"/>
                  <a:buChar char="•"/>
                </a:pPr>
                <a:r>
                  <a:rPr lang="en-GB" sz="2400" dirty="0"/>
                  <a:t>i.e. if X has a unit root Y has a unit root as well</a:t>
                </a:r>
              </a:p>
              <a:p>
                <a:pPr marL="284400" indent="-284400">
                  <a:spcAft>
                    <a:spcPts val="500"/>
                  </a:spcAft>
                  <a:buFont typeface="Arial" charset="0"/>
                  <a:buChar char="•"/>
                </a:pPr>
                <a:endParaRPr lang="en-GB" sz="2400" dirty="0"/>
              </a:p>
              <a:p>
                <a:pPr marL="284400" indent="-284400">
                  <a:spcAft>
                    <a:spcPts val="500"/>
                  </a:spcAft>
                  <a:buFont typeface="Arial" charset="0"/>
                  <a:buChar char="•"/>
                </a:pPr>
                <a:r>
                  <a:rPr lang="en-GB" sz="2400" dirty="0"/>
                  <a:t>If Y has a unit root but not X then X can (potentially) have a causal effect 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2400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lang="en-GB" sz="2400" b="0" dirty="0"/>
              </a:p>
              <a:p>
                <a:pPr marL="284400" indent="-284400">
                  <a:spcAft>
                    <a:spcPts val="500"/>
                  </a:spcAft>
                  <a:buFont typeface="Arial" charset="0"/>
                  <a:buChar char="•"/>
                </a:pPr>
                <a:endParaRPr lang="en-GB" sz="2400" dirty="0"/>
              </a:p>
              <a:p>
                <a:pPr marL="284400" indent="-284400">
                  <a:spcAft>
                    <a:spcPts val="500"/>
                  </a:spcAft>
                  <a:buFont typeface="Arial" charset="0"/>
                  <a:buChar char="•"/>
                </a:pPr>
                <a:r>
                  <a:rPr lang="en-GB" sz="2400" dirty="0"/>
                  <a:t>If X has a unit root but not Y we should be looking for a causal effect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2400" b="0" i="0" smtClean="0">
                        <a:latin typeface="Cambria Math" panose="02040503050406030204" pitchFamily="18" charset="0"/>
                      </a:rPr>
                      <m:t>ΔX</m:t>
                    </m:r>
                    <m:r>
                      <a:rPr lang="en-GB" sz="24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2400" dirty="0"/>
                  <a:t> on </a:t>
                </a:r>
                <a14:m>
                  <m:oMath xmlns:m="http://schemas.openxmlformats.org/officeDocument/2006/math">
                    <m:r>
                      <a:rPr lang="en-GB" sz="2400" i="1" dirty="0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lang="en-GB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E0BD91C-3C98-4829-A4C6-9391338992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752" y="2304716"/>
                <a:ext cx="12405893" cy="2970044"/>
              </a:xfrm>
              <a:prstGeom prst="rect">
                <a:avLst/>
              </a:prstGeom>
              <a:blipFill>
                <a:blip r:embed="rId2"/>
                <a:stretch>
                  <a:fillRect l="-1376" t="-3080" b="-554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 descr="A tree in a forest&#10;&#10;Description automatically generated">
            <a:extLst>
              <a:ext uri="{FF2B5EF4-FFF2-40B4-BE49-F238E27FC236}">
                <a16:creationId xmlns:a16="http://schemas.microsoft.com/office/drawing/2014/main" id="{31FB8678-C178-4CAC-8880-A6141325B9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940883"/>
            <a:ext cx="13006388" cy="2811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5634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01630F-7053-4367-AED7-DCC325201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More lags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39CD118-CB15-4A70-93F3-699A6E42B0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4625" y="1759156"/>
            <a:ext cx="8977138" cy="623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6887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9D1C18E-9C03-4A6D-8EC1-1B3050818D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000" b="1" dirty="0"/>
              <a:t>Objectives of this lecture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57E445-300C-4428-B730-7ACD23E53967}"/>
              </a:ext>
            </a:extLst>
          </p:cNvPr>
          <p:cNvSpPr txBox="1"/>
          <p:nvPr/>
        </p:nvSpPr>
        <p:spPr>
          <a:xfrm>
            <a:off x="304800" y="2020824"/>
            <a:ext cx="12170155" cy="25648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3000" dirty="0"/>
              <a:t>Time Series data: Different data points represent different points in time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3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3000" dirty="0"/>
              <a:t>This introduces some additional challenges</a:t>
            </a:r>
          </a:p>
          <a:p>
            <a:pPr>
              <a:spcAft>
                <a:spcPts val="500"/>
              </a:spcAft>
            </a:pPr>
            <a:endParaRPr lang="en-GB" sz="3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3000" dirty="0"/>
              <a:t>We will discuss how to deal with those </a:t>
            </a:r>
          </a:p>
        </p:txBody>
      </p:sp>
    </p:spTree>
    <p:extLst>
      <p:ext uri="{BB962C8B-B14F-4D97-AF65-F5344CB8AC3E}">
        <p14:creationId xmlns:p14="http://schemas.microsoft.com/office/powerpoint/2010/main" val="34216445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1D6DB0-C82F-419E-BA1B-0A4BAC63BC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Further reading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5978B6-04DE-4F47-8017-BC653400C6E8}"/>
              </a:ext>
            </a:extLst>
          </p:cNvPr>
          <p:cNvSpPr txBox="1"/>
          <p:nvPr/>
        </p:nvSpPr>
        <p:spPr>
          <a:xfrm>
            <a:off x="868680" y="1792224"/>
            <a:ext cx="8403336" cy="67967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On time fixed effects: </a:t>
            </a:r>
            <a:r>
              <a:rPr lang="en-GB" sz="2000" dirty="0" err="1">
                <a:hlinkClick r:id="rId2"/>
              </a:rPr>
              <a:t>Hanck</a:t>
            </a:r>
            <a:r>
              <a:rPr lang="en-GB" sz="2000" dirty="0">
                <a:hlinkClick r:id="rId2"/>
              </a:rPr>
              <a:t> et al Chapter 10.4</a:t>
            </a: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Unit roots: </a:t>
            </a:r>
            <a:r>
              <a:rPr lang="en-GB" sz="2000" dirty="0" err="1">
                <a:hlinkClick r:id="rId3"/>
              </a:rPr>
              <a:t>Hanck</a:t>
            </a:r>
            <a:r>
              <a:rPr lang="en-GB" sz="2000" dirty="0">
                <a:hlinkClick r:id="rId3"/>
              </a:rPr>
              <a:t> et al Chapter 14.7</a:t>
            </a:r>
            <a:endParaRPr lang="en-GB" sz="2000" dirty="0"/>
          </a:p>
        </p:txBody>
      </p:sp>
      <p:pic>
        <p:nvPicPr>
          <p:cNvPr id="5" name="Picture 4" descr="A picture containing book, shelf, stack, shop&#10;&#10;Description automatically generated">
            <a:extLst>
              <a:ext uri="{FF2B5EF4-FFF2-40B4-BE49-F238E27FC236}">
                <a16:creationId xmlns:a16="http://schemas.microsoft.com/office/drawing/2014/main" id="{32673485-86A4-470A-936D-69C442301C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34456"/>
            <a:ext cx="6096000" cy="3810000"/>
          </a:xfrm>
          <a:prstGeom prst="rect">
            <a:avLst/>
          </a:prstGeom>
        </p:spPr>
      </p:pic>
      <p:pic>
        <p:nvPicPr>
          <p:cNvPr id="7" name="Picture 6" descr="A picture containing food, wooden&#10;&#10;Description automatically generated">
            <a:extLst>
              <a:ext uri="{FF2B5EF4-FFF2-40B4-BE49-F238E27FC236}">
                <a16:creationId xmlns:a16="http://schemas.microsoft.com/office/drawing/2014/main" id="{797D251E-0842-4A6A-AC9A-9142A7DF08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5934457"/>
            <a:ext cx="6910387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4716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A89F74-D361-4498-A61D-24D49101E8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000" b="1" dirty="0"/>
              <a:t>What’s the challenge of time series data?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BBDA04-DD82-457B-9C99-A921BE4341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7649" y="1033272"/>
            <a:ext cx="7810993" cy="4292144"/>
          </a:xfrm>
          <a:prstGeom prst="rect">
            <a:avLst/>
          </a:prstGeom>
        </p:spPr>
      </p:pic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CF069447-DA89-4FA4-A400-C2738E81BCF0}"/>
              </a:ext>
            </a:extLst>
          </p:cNvPr>
          <p:cNvSpPr/>
          <p:nvPr/>
        </p:nvSpPr>
        <p:spPr>
          <a:xfrm>
            <a:off x="292608" y="5325416"/>
            <a:ext cx="7205472" cy="868680"/>
          </a:xfrm>
          <a:prstGeom prst="wedgeRoundRectCallout">
            <a:avLst>
              <a:gd name="adj1" fmla="val -9285"/>
              <a:gd name="adj2" fmla="val -7712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Can you spot the problem?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DED6082F-E412-4AC6-82F3-7BC94D09AF2C}"/>
              </a:ext>
            </a:extLst>
          </p:cNvPr>
          <p:cNvSpPr/>
          <p:nvPr/>
        </p:nvSpPr>
        <p:spPr>
          <a:xfrm>
            <a:off x="292608" y="6087538"/>
            <a:ext cx="10140696" cy="21854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Time becomes a confounding variable</a:t>
            </a:r>
          </a:p>
          <a:p>
            <a:pPr algn="ctr"/>
            <a:r>
              <a:rPr lang="en-GB" dirty="0"/>
              <a:t>Non-stationary: characteristics of </a:t>
            </a:r>
            <a:r>
              <a:rPr lang="en-GB"/>
              <a:t>data vary </a:t>
            </a:r>
            <a:r>
              <a:rPr lang="en-GB" dirty="0"/>
              <a:t>with time</a:t>
            </a:r>
          </a:p>
        </p:txBody>
      </p:sp>
    </p:spTree>
    <p:extLst>
      <p:ext uri="{BB962C8B-B14F-4D97-AF65-F5344CB8AC3E}">
        <p14:creationId xmlns:p14="http://schemas.microsoft.com/office/powerpoint/2010/main" val="1284532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5DDB6-19EE-4494-8BD8-453E74BD3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COVID vs GDP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00DF7D-9BE3-4597-A305-A8FC7E2FC1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845" y="5031874"/>
            <a:ext cx="4133952" cy="2824185"/>
          </a:xfrm>
          <a:prstGeom prst="rect">
            <a:avLst/>
          </a:prstGeom>
        </p:spPr>
      </p:pic>
      <p:pic>
        <p:nvPicPr>
          <p:cNvPr id="9" name="Picture 8" descr="A close up of a flower&#10;&#10;Description automatically generated">
            <a:extLst>
              <a:ext uri="{FF2B5EF4-FFF2-40B4-BE49-F238E27FC236}">
                <a16:creationId xmlns:a16="http://schemas.microsoft.com/office/drawing/2014/main" id="{89489A17-0668-4F04-B4F6-D0789EEEA1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4948" y="0"/>
            <a:ext cx="2163803" cy="21638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54D4860-A988-4A7F-89EF-7753671A2E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179" y="1044961"/>
            <a:ext cx="8550029" cy="189609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3F70071-6DAD-453F-A325-86E32D6159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66248" y="4283243"/>
            <a:ext cx="10087130" cy="4491790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6F5DC2B-7A2B-45A2-A523-55D5CA595E06}"/>
              </a:ext>
            </a:extLst>
          </p:cNvPr>
          <p:cNvCxnSpPr>
            <a:cxnSpLocks/>
          </p:cNvCxnSpPr>
          <p:nvPr/>
        </p:nvCxnSpPr>
        <p:spPr>
          <a:xfrm>
            <a:off x="2679032" y="2999874"/>
            <a:ext cx="0" cy="198788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4FB6E47-856D-4A34-AF93-330974078AAE}"/>
              </a:ext>
            </a:extLst>
          </p:cNvPr>
          <p:cNvCxnSpPr>
            <a:cxnSpLocks/>
          </p:cNvCxnSpPr>
          <p:nvPr/>
        </p:nvCxnSpPr>
        <p:spPr>
          <a:xfrm>
            <a:off x="8760174" y="3203347"/>
            <a:ext cx="11034" cy="214936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Speech Bubble: Rectangle with Corners Rounded 16">
            <a:extLst>
              <a:ext uri="{FF2B5EF4-FFF2-40B4-BE49-F238E27FC236}">
                <a16:creationId xmlns:a16="http://schemas.microsoft.com/office/drawing/2014/main" id="{D673DF6A-5106-449B-A933-58867438883D}"/>
              </a:ext>
            </a:extLst>
          </p:cNvPr>
          <p:cNvSpPr/>
          <p:nvPr/>
        </p:nvSpPr>
        <p:spPr>
          <a:xfrm>
            <a:off x="9982200" y="3680291"/>
            <a:ext cx="2641600" cy="903705"/>
          </a:xfrm>
          <a:prstGeom prst="wedgeRoundRectCallout">
            <a:avLst>
              <a:gd name="adj1" fmla="val -170090"/>
              <a:gd name="adj2" fmla="val 34297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/>
              <a:t>More COVID = more GDP?</a:t>
            </a:r>
          </a:p>
          <a:p>
            <a:pPr algn="ctr"/>
            <a:r>
              <a:rPr lang="en-GB" sz="1400" dirty="0"/>
              <a:t>100K more = 5% more GDP?</a:t>
            </a:r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9CD3392E-6C68-4512-8CB8-FB46FD46AB24}"/>
              </a:ext>
            </a:extLst>
          </p:cNvPr>
          <p:cNvSpPr/>
          <p:nvPr/>
        </p:nvSpPr>
        <p:spPr>
          <a:xfrm>
            <a:off x="7914104" y="304898"/>
            <a:ext cx="1673727" cy="2769937"/>
          </a:xfrm>
          <a:prstGeom prst="wedgeRoundRectCallout">
            <a:avLst>
              <a:gd name="adj1" fmla="val -320679"/>
              <a:gd name="adj2" fmla="val 11288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What you think is going to happen?</a:t>
            </a:r>
          </a:p>
        </p:txBody>
      </p:sp>
    </p:spTree>
    <p:extLst>
      <p:ext uri="{BB962C8B-B14F-4D97-AF65-F5344CB8AC3E}">
        <p14:creationId xmlns:p14="http://schemas.microsoft.com/office/powerpoint/2010/main" val="16303145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D8A88-3F29-4F0E-965E-A697AAC13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Taking control of time….with a timeline</a:t>
            </a:r>
          </a:p>
        </p:txBody>
      </p:sp>
      <p:pic>
        <p:nvPicPr>
          <p:cNvPr id="5" name="Picture 4" descr="A path with trees on the side of a building&#10;&#10;Description automatically generated">
            <a:extLst>
              <a:ext uri="{FF2B5EF4-FFF2-40B4-BE49-F238E27FC236}">
                <a16:creationId xmlns:a16="http://schemas.microsoft.com/office/drawing/2014/main" id="{D321E915-4086-4870-8896-5AAB17C64A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2947" y="0"/>
            <a:ext cx="4263441" cy="975201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97DE030-8BFF-4D74-8D16-FDABC57EE3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797" y="1753823"/>
            <a:ext cx="7484728" cy="5572072"/>
          </a:xfrm>
          <a:prstGeom prst="rect">
            <a:avLst/>
          </a:prstGeom>
        </p:spPr>
      </p:pic>
      <p:sp>
        <p:nvSpPr>
          <p:cNvPr id="6" name="Flowchart: Off-page Connector 5">
            <a:extLst>
              <a:ext uri="{FF2B5EF4-FFF2-40B4-BE49-F238E27FC236}">
                <a16:creationId xmlns:a16="http://schemas.microsoft.com/office/drawing/2014/main" id="{0F4F05A1-F853-4F7B-9581-730B3A651B2F}"/>
              </a:ext>
            </a:extLst>
          </p:cNvPr>
          <p:cNvSpPr/>
          <p:nvPr/>
        </p:nvSpPr>
        <p:spPr>
          <a:xfrm rot="10800000">
            <a:off x="2283326" y="2426117"/>
            <a:ext cx="395705" cy="643271"/>
          </a:xfrm>
          <a:prstGeom prst="flowChartOffpageConnector">
            <a:avLst/>
          </a:prstGeom>
          <a:solidFill>
            <a:srgbClr val="FFDA22"/>
          </a:solidFill>
          <a:ln>
            <a:solidFill>
              <a:srgbClr val="FFDA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ight Triangle 7">
            <a:extLst>
              <a:ext uri="{FF2B5EF4-FFF2-40B4-BE49-F238E27FC236}">
                <a16:creationId xmlns:a16="http://schemas.microsoft.com/office/drawing/2014/main" id="{2BB112F8-2EFA-4EFC-AA23-F4B1639A163E}"/>
              </a:ext>
            </a:extLst>
          </p:cNvPr>
          <p:cNvSpPr/>
          <p:nvPr/>
        </p:nvSpPr>
        <p:spPr>
          <a:xfrm>
            <a:off x="1973179" y="5946274"/>
            <a:ext cx="4481095" cy="3165642"/>
          </a:xfrm>
          <a:prstGeom prst="rt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100k more cases = 2.2% lower GDP</a:t>
            </a:r>
          </a:p>
        </p:txBody>
      </p:sp>
    </p:spTree>
    <p:extLst>
      <p:ext uri="{BB962C8B-B14F-4D97-AF65-F5344CB8AC3E}">
        <p14:creationId xmlns:p14="http://schemas.microsoft.com/office/powerpoint/2010/main" val="1169317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A424E-D8B2-4043-BE7A-9C1E4025C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if time is not linear?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A6E386-920B-4B88-8AEB-798F6FBD6A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094" y="2647952"/>
            <a:ext cx="6508460" cy="7104061"/>
          </a:xfrm>
          <a:prstGeom prst="rect">
            <a:avLst/>
          </a:prstGeom>
        </p:spPr>
      </p:pic>
      <p:sp>
        <p:nvSpPr>
          <p:cNvPr id="5" name="Flowchart: Off-page Connector 4">
            <a:extLst>
              <a:ext uri="{FF2B5EF4-FFF2-40B4-BE49-F238E27FC236}">
                <a16:creationId xmlns:a16="http://schemas.microsoft.com/office/drawing/2014/main" id="{0A794850-BF45-4D5C-9B56-EF9129071544}"/>
              </a:ext>
            </a:extLst>
          </p:cNvPr>
          <p:cNvSpPr/>
          <p:nvPr/>
        </p:nvSpPr>
        <p:spPr>
          <a:xfrm>
            <a:off x="600334" y="2074779"/>
            <a:ext cx="5842738" cy="573173"/>
          </a:xfrm>
          <a:prstGeom prst="flowChartOffpage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Panel data to the rescue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2B27E28-2844-4E43-B511-D5ED560673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3087" y="135110"/>
            <a:ext cx="3932118" cy="27587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0F6B0BB-8114-4FF3-B62C-F342636A8A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3055" y="3061618"/>
            <a:ext cx="3906044" cy="27222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9BF200F-5277-49C7-BF86-377C9C78F2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59478" y="5999749"/>
            <a:ext cx="3864322" cy="2748311"/>
          </a:xfrm>
          <a:prstGeom prst="rect">
            <a:avLst/>
          </a:prstGeom>
        </p:spPr>
      </p:pic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68BFA8AE-6912-4055-8B2F-C60EB336ACAC}"/>
              </a:ext>
            </a:extLst>
          </p:cNvPr>
          <p:cNvSpPr/>
          <p:nvPr/>
        </p:nvSpPr>
        <p:spPr>
          <a:xfrm>
            <a:off x="600334" y="868101"/>
            <a:ext cx="7110571" cy="1040909"/>
          </a:xfrm>
          <a:prstGeom prst="wedgeRectCallout">
            <a:avLst>
              <a:gd name="adj1" fmla="val 7539"/>
              <a:gd name="adj2" fmla="val -5978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2" rtlCol="0" anchor="ctr"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1800" dirty="0"/>
              <a:t>Seasonal effects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1800" dirty="0"/>
              <a:t>Recessions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1800" dirty="0"/>
              <a:t>Natural disasters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1800" dirty="0"/>
              <a:t>Political turmoil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1800" dirty="0"/>
              <a:t>War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1800" dirty="0"/>
              <a:t>Pandemic</a:t>
            </a:r>
          </a:p>
        </p:txBody>
      </p:sp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712C5DC7-B9CC-4567-AE07-060594F6D57F}"/>
              </a:ext>
            </a:extLst>
          </p:cNvPr>
          <p:cNvSpPr/>
          <p:nvPr/>
        </p:nvSpPr>
        <p:spPr>
          <a:xfrm>
            <a:off x="3736953" y="6704754"/>
            <a:ext cx="3864322" cy="1040909"/>
          </a:xfrm>
          <a:prstGeom prst="wedgeRectCallout">
            <a:avLst>
              <a:gd name="adj1" fmla="val -60543"/>
              <a:gd name="adj2" fmla="val -738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2" rtlCol="0" anchor="ctr"/>
          <a:lstStyle/>
          <a:p>
            <a:r>
              <a:rPr lang="en-GB" sz="1800" dirty="0"/>
              <a:t>Multiple periods for the same cross section unit</a:t>
            </a:r>
          </a:p>
        </p:txBody>
      </p:sp>
    </p:spTree>
    <p:extLst>
      <p:ext uri="{BB962C8B-B14F-4D97-AF65-F5344CB8AC3E}">
        <p14:creationId xmlns:p14="http://schemas.microsoft.com/office/powerpoint/2010/main" val="12768334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26CCE1-6F83-4F0D-9318-49C36AE66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003" y="94369"/>
            <a:ext cx="12242201" cy="558820"/>
          </a:xfrm>
        </p:spPr>
        <p:txBody>
          <a:bodyPr/>
          <a:lstStyle/>
          <a:p>
            <a:r>
              <a:rPr lang="en-GB" sz="3200" dirty="0"/>
              <a:t>Panel data example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6ACB430-7819-4CD9-8C67-F61CFBBA65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003" y="770256"/>
            <a:ext cx="5692633" cy="400846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5A8076B-6F53-4ACF-BC77-BFC52C5AAA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003" y="4805635"/>
            <a:ext cx="5715495" cy="4176122"/>
          </a:xfrm>
          <a:prstGeom prst="rect">
            <a:avLst/>
          </a:prstGeom>
        </p:spPr>
      </p:pic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D3DC419F-4C6F-4CB4-B3B3-C3A384FECC0E}"/>
              </a:ext>
            </a:extLst>
          </p:cNvPr>
          <p:cNvSpPr/>
          <p:nvPr/>
        </p:nvSpPr>
        <p:spPr>
          <a:xfrm>
            <a:off x="3824549" y="743344"/>
            <a:ext cx="2884791" cy="804776"/>
          </a:xfrm>
          <a:prstGeom prst="wedgeRoundRectCallout">
            <a:avLst>
              <a:gd name="adj1" fmla="val -111561"/>
              <a:gd name="adj2" fmla="val 28615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Hoax share up by 1 percentage point means 11555 more cases</a:t>
            </a:r>
          </a:p>
        </p:txBody>
      </p: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EA9825BF-50A5-4029-88AF-A331A6C6AB25}"/>
              </a:ext>
            </a:extLst>
          </p:cNvPr>
          <p:cNvSpPr/>
          <p:nvPr/>
        </p:nvSpPr>
        <p:spPr>
          <a:xfrm>
            <a:off x="3505725" y="5750061"/>
            <a:ext cx="2507998" cy="975340"/>
          </a:xfrm>
          <a:prstGeom prst="wedgeRoundRectCallout">
            <a:avLst>
              <a:gd name="adj1" fmla="val -68257"/>
              <a:gd name="adj2" fmla="val 11050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Smaller effect when controlling for time (week) effects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A1B4E9A-2EFA-4BBE-A078-DEA1BD9C07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9340" y="309282"/>
            <a:ext cx="5436931" cy="3600425"/>
          </a:xfrm>
          <a:prstGeom prst="rect">
            <a:avLst/>
          </a:prstGeom>
        </p:spPr>
      </p:pic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ED11F599-8D6A-4DE5-B061-9492A145BB12}"/>
              </a:ext>
            </a:extLst>
          </p:cNvPr>
          <p:cNvSpPr/>
          <p:nvPr/>
        </p:nvSpPr>
        <p:spPr>
          <a:xfrm>
            <a:off x="6270103" y="3781362"/>
            <a:ext cx="3775406" cy="558820"/>
          </a:xfrm>
          <a:prstGeom prst="wedgeRoundRectCallout">
            <a:avLst>
              <a:gd name="adj1" fmla="val 2588"/>
              <a:gd name="adj2" fmla="val -13487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Also controlling for state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5A4BFC0-D6D9-4981-82EB-C7537CC699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7777" y="4481951"/>
            <a:ext cx="5101420" cy="5270062"/>
          </a:xfrm>
          <a:prstGeom prst="rect">
            <a:avLst/>
          </a:prstGeom>
        </p:spPr>
      </p:pic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8BBAEFDF-6827-4BED-9227-81D68D65CE0E}"/>
              </a:ext>
            </a:extLst>
          </p:cNvPr>
          <p:cNvSpPr/>
          <p:nvPr/>
        </p:nvSpPr>
        <p:spPr>
          <a:xfrm>
            <a:off x="9408596" y="4885073"/>
            <a:ext cx="3775406" cy="1414749"/>
          </a:xfrm>
          <a:prstGeom prst="wedgeRoundRectCallout">
            <a:avLst>
              <a:gd name="adj1" fmla="val -65154"/>
              <a:gd name="adj2" fmla="val -3880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Alternative command to include cross sectional and time effects in panel data</a:t>
            </a:r>
          </a:p>
          <a:p>
            <a:pPr algn="ctr"/>
            <a:r>
              <a:rPr lang="en-GB" sz="1600" dirty="0"/>
              <a:t>Substantially more efficient with large datasets (many cross sectional units)</a:t>
            </a:r>
          </a:p>
        </p:txBody>
      </p:sp>
    </p:spTree>
    <p:extLst>
      <p:ext uri="{BB962C8B-B14F-4D97-AF65-F5344CB8AC3E}">
        <p14:creationId xmlns:p14="http://schemas.microsoft.com/office/powerpoint/2010/main" val="30143827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612465-D778-4AE7-849E-F9AB7FED2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032" y="309282"/>
            <a:ext cx="12242201" cy="558820"/>
          </a:xfrm>
        </p:spPr>
        <p:txBody>
          <a:bodyPr/>
          <a:lstStyle/>
          <a:p>
            <a:r>
              <a:rPr lang="en-GB" dirty="0"/>
              <a:t>Autoregression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1B15CE-1C09-40E9-A2DC-78D7193630D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7704" t="18081" r="7704" b="-9761"/>
          <a:stretch/>
        </p:blipFill>
        <p:spPr>
          <a:xfrm>
            <a:off x="5927343" y="195483"/>
            <a:ext cx="3932118" cy="252921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0D1E34D-1F48-4C63-985B-A615A8DDDC48}"/>
                  </a:ext>
                </a:extLst>
              </p:cNvPr>
              <p:cNvSpPr txBox="1"/>
              <p:nvPr/>
            </p:nvSpPr>
            <p:spPr>
              <a:xfrm>
                <a:off x="139032" y="1051894"/>
                <a:ext cx="5283199" cy="271869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284400" indent="-284400">
                  <a:spcAft>
                    <a:spcPts val="500"/>
                  </a:spcAft>
                  <a:buFont typeface="Arial" charset="0"/>
                  <a:buChar char="•"/>
                </a:pPr>
                <a:r>
                  <a:rPr lang="en-GB" sz="2000" dirty="0"/>
                  <a:t>A particular concern in time series is the possibility that observations are correlated over time</a:t>
                </a:r>
              </a:p>
              <a:p>
                <a:pPr marL="284400" indent="-284400">
                  <a:spcAft>
                    <a:spcPts val="500"/>
                  </a:spcAft>
                  <a:buFont typeface="Arial" charset="0"/>
                  <a:buChar char="•"/>
                </a:pPr>
                <a:endParaRPr lang="en-GB" sz="2000" dirty="0"/>
              </a:p>
              <a:p>
                <a:pPr marL="284400" indent="-284400">
                  <a:spcAft>
                    <a:spcPts val="500"/>
                  </a:spcAft>
                  <a:buFont typeface="Arial" charset="0"/>
                  <a:buChar char="•"/>
                </a:pPr>
                <a:r>
                  <a:rPr lang="en-GB" sz="2000" dirty="0"/>
                  <a:t>Simplest way to model this is via an Auto regression:</a:t>
                </a:r>
              </a:p>
              <a:p>
                <a:pPr marL="284400" indent="-284400">
                  <a:spcAft>
                    <a:spcPts val="500"/>
                  </a:spcAft>
                  <a:buFont typeface="Arial" charset="0"/>
                  <a:buChar char="•"/>
                </a:pPr>
                <a:endParaRPr lang="en-GB" sz="2000" dirty="0"/>
              </a:p>
              <a:p>
                <a:pPr marL="284400" indent="-284400">
                  <a:spcAft>
                    <a:spcPts val="500"/>
                  </a:spcAft>
                  <a:buFont typeface="Arial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GB" sz="20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0D1E34D-1F48-4C63-985B-A615A8DDDC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032" y="1051894"/>
                <a:ext cx="5283199" cy="2718693"/>
              </a:xfrm>
              <a:prstGeom prst="rect">
                <a:avLst/>
              </a:prstGeom>
              <a:blipFill>
                <a:blip r:embed="rId5"/>
                <a:stretch>
                  <a:fillRect l="-2771" t="-2915" b="-403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Speech Bubble: Rectangle 9">
                <a:extLst>
                  <a:ext uri="{FF2B5EF4-FFF2-40B4-BE49-F238E27FC236}">
                    <a16:creationId xmlns:a16="http://schemas.microsoft.com/office/drawing/2014/main" id="{8D8D5E44-2A56-4B25-ADF4-24DE04C3080A}"/>
                  </a:ext>
                </a:extLst>
              </p:cNvPr>
              <p:cNvSpPr/>
              <p:nvPr/>
            </p:nvSpPr>
            <p:spPr>
              <a:xfrm>
                <a:off x="3700379" y="2967789"/>
                <a:ext cx="2935705" cy="823495"/>
              </a:xfrm>
              <a:prstGeom prst="wedgeRectCallout">
                <a:avLst>
                  <a:gd name="adj1" fmla="val -78392"/>
                  <a:gd name="adj2" fmla="val 4942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GB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GB" sz="1800" dirty="0"/>
                  <a:t> becomes the X variable</a:t>
                </a:r>
              </a:p>
              <a:p>
                <a:pPr algn="ctr"/>
                <a:r>
                  <a:rPr lang="en-GB" sz="1800" dirty="0"/>
                  <a:t>We can do normal OLS as long as </a:t>
                </a:r>
                <a14:m>
                  <m:oMath xmlns:m="http://schemas.openxmlformats.org/officeDocument/2006/math">
                    <m:r>
                      <a:rPr lang="en-GB" sz="1800" b="0" i="0" smtClean="0">
                        <a:latin typeface="Cambria Math" panose="02040503050406030204" pitchFamily="18" charset="0"/>
                      </a:rPr>
                      <m:t>−1&lt;</m:t>
                    </m:r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&lt;1</m:t>
                    </m:r>
                  </m:oMath>
                </a14:m>
                <a:endParaRPr lang="en-GB" sz="1800" dirty="0"/>
              </a:p>
            </p:txBody>
          </p:sp>
        </mc:Choice>
        <mc:Fallback xmlns="">
          <p:sp>
            <p:nvSpPr>
              <p:cNvPr id="10" name="Speech Bubble: Rectangle 9">
                <a:extLst>
                  <a:ext uri="{FF2B5EF4-FFF2-40B4-BE49-F238E27FC236}">
                    <a16:creationId xmlns:a16="http://schemas.microsoft.com/office/drawing/2014/main" id="{8D8D5E44-2A56-4B25-ADF4-24DE04C308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0379" y="2967789"/>
                <a:ext cx="2935705" cy="823495"/>
              </a:xfrm>
              <a:prstGeom prst="wedgeRectCallout">
                <a:avLst>
                  <a:gd name="adj1" fmla="val -78392"/>
                  <a:gd name="adj2" fmla="val 4942"/>
                </a:avLst>
              </a:prstGeom>
              <a:blipFill>
                <a:blip r:embed="rId6"/>
                <a:stretch>
                  <a:fillRect t="-8759" r="-1115" b="-1605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>
            <a:extLst>
              <a:ext uri="{FF2B5EF4-FFF2-40B4-BE49-F238E27FC236}">
                <a16:creationId xmlns:a16="http://schemas.microsoft.com/office/drawing/2014/main" id="{46E33DB4-9A2B-4AC5-92DC-92907403D2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56632" y="4581288"/>
            <a:ext cx="6245415" cy="385431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Speech Bubble: Rectangle 16">
                <a:extLst>
                  <a:ext uri="{FF2B5EF4-FFF2-40B4-BE49-F238E27FC236}">
                    <a16:creationId xmlns:a16="http://schemas.microsoft.com/office/drawing/2014/main" id="{81C324CF-F64E-4272-BE5A-D1EEB014380D}"/>
                  </a:ext>
                </a:extLst>
              </p:cNvPr>
              <p:cNvSpPr/>
              <p:nvPr/>
            </p:nvSpPr>
            <p:spPr>
              <a:xfrm>
                <a:off x="6983664" y="2411663"/>
                <a:ext cx="6022724" cy="3053347"/>
              </a:xfrm>
              <a:prstGeom prst="wedgeRectCallout">
                <a:avLst>
                  <a:gd name="adj1" fmla="val -59715"/>
                  <a:gd name="adj2" fmla="val 44518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400" dirty="0"/>
                  <a:t>With </a:t>
                </a:r>
                <a14:m>
                  <m:oMath xmlns:m="http://schemas.openxmlformats.org/officeDocument/2006/math">
                    <m:r>
                      <a:rPr lang="en-GB" sz="1400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GB" sz="14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GB" sz="1400" dirty="0"/>
                  <a:t> we have non-stationarity because of path dependence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400" dirty="0"/>
                  <a:t>The series can wander off into any direction and neve come back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GB" sz="1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400" dirty="0"/>
                  <a:t>If that happens OLS is no longer un-biased (different observations are too related to each other)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400" dirty="0"/>
                  <a:t>Also: if you are interested in </a:t>
                </a:r>
                <a14:m>
                  <m:oMath xmlns:m="http://schemas.openxmlformats.org/officeDocument/2006/math">
                    <m:r>
                      <a:rPr lang="en-GB" sz="1400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GB" sz="1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1400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GB" sz="1400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GB" sz="1400" dirty="0"/>
                  <a:t> and both Y and X have unit roots you will have a spurious correlation (the unit root becomes the confounder)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400" dirty="0"/>
                  <a:t>Random Walk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GB" sz="1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400" dirty="0"/>
                  <a:t>Of course we don’t know if this is the case in our data before we start any analysis</a:t>
                </a:r>
              </a:p>
              <a:p>
                <a:endParaRPr lang="en-GB" sz="1400" dirty="0"/>
              </a:p>
            </p:txBody>
          </p:sp>
        </mc:Choice>
        <mc:Fallback xmlns="">
          <p:sp>
            <p:nvSpPr>
              <p:cNvPr id="17" name="Speech Bubble: Rectangle 16">
                <a:extLst>
                  <a:ext uri="{FF2B5EF4-FFF2-40B4-BE49-F238E27FC236}">
                    <a16:creationId xmlns:a16="http://schemas.microsoft.com/office/drawing/2014/main" id="{81C324CF-F64E-4272-BE5A-D1EEB01438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3664" y="2411663"/>
                <a:ext cx="6022724" cy="3053347"/>
              </a:xfrm>
              <a:prstGeom prst="wedgeRectCallout">
                <a:avLst>
                  <a:gd name="adj1" fmla="val -59715"/>
                  <a:gd name="adj2" fmla="val 44518"/>
                </a:avLst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giphy_pZkaGE.mp4">
            <a:hlinkClick r:id="" action="ppaction://media"/>
            <a:extLst>
              <a:ext uri="{FF2B5EF4-FFF2-40B4-BE49-F238E27FC236}">
                <a16:creationId xmlns:a16="http://schemas.microsoft.com/office/drawing/2014/main" id="{3A37C259-CE4C-4769-AF4E-B5F664B6FC4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9"/>
          <a:srcRect t="-11" b="12773"/>
          <a:stretch/>
        </p:blipFill>
        <p:spPr>
          <a:xfrm>
            <a:off x="8165433" y="5529740"/>
            <a:ext cx="4840956" cy="4222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819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00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540254" y="364730"/>
            <a:ext cx="10441463" cy="948289"/>
          </a:xfrm>
        </p:spPr>
        <p:txBody>
          <a:bodyPr/>
          <a:lstStyle/>
          <a:p>
            <a:r>
              <a:rPr lang="en-GB" b="1" dirty="0">
                <a:latin typeface="Palatino Linotype" charset="0"/>
              </a:rPr>
              <a:t>Dickey-Fuller test to the rescue</a:t>
            </a:r>
            <a:endParaRPr lang="en-US" b="1" dirty="0">
              <a:latin typeface="Palatino Linotype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84990" y="-1"/>
            <a:ext cx="1193454" cy="167775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78444" y="1"/>
            <a:ext cx="1426092" cy="167775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282991" y="2042485"/>
                <a:ext cx="13002683" cy="628755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GB" sz="3413" dirty="0">
                    <a:solidFill>
                      <a:schemeClr val="tx1">
                        <a:lumMod val="50000"/>
                      </a:schemeClr>
                    </a:solidFill>
                    <a:latin typeface="Palatino Linotype" charset="0"/>
                    <a:ea typeface="Palatino Linotype" charset="0"/>
                    <a:cs typeface="Palatino Linotype" charset="0"/>
                  </a:rPr>
                  <a:t>Rewrite original model by subtracting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3413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sSubPr>
                      <m:e>
                        <m:r>
                          <a:rPr lang="en-GB" sz="3413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𝑌</m:t>
                        </m:r>
                      </m:e>
                      <m:sub>
                        <m:r>
                          <a:rPr lang="en-GB" sz="3413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𝑡</m:t>
                        </m:r>
                        <m:r>
                          <a:rPr lang="en-GB" sz="3413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−1</m:t>
                        </m:r>
                      </m:sub>
                    </m:sSub>
                    <m:r>
                      <a:rPr lang="en-GB" sz="3413" i="1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charset="0"/>
                        <a:ea typeface="Palatino Linotype" charset="0"/>
                        <a:cs typeface="Palatino Linotype" charset="0"/>
                      </a:rPr>
                      <m:t> </m:t>
                    </m:r>
                  </m:oMath>
                </a14:m>
                <a:r>
                  <a:rPr lang="en-GB" sz="3413" dirty="0">
                    <a:solidFill>
                      <a:schemeClr val="tx1">
                        <a:lumMod val="50000"/>
                      </a:schemeClr>
                    </a:solidFill>
                    <a:latin typeface="Palatino Linotype" charset="0"/>
                    <a:ea typeface="Palatino Linotype" charset="0"/>
                    <a:cs typeface="Palatino Linotype" charset="0"/>
                  </a:rPr>
                  <a:t> on both sides of the model equation:</a:t>
                </a:r>
              </a:p>
              <a:p>
                <a:endParaRPr lang="en-GB" sz="3413" dirty="0">
                  <a:solidFill>
                    <a:schemeClr val="tx1">
                      <a:lumMod val="50000"/>
                    </a:schemeClr>
                  </a:solidFill>
                  <a:latin typeface="Palatino Linotype" charset="0"/>
                  <a:ea typeface="Palatino Linotype" charset="0"/>
                  <a:cs typeface="Palatino Linotype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𝑌</m:t>
                          </m:r>
                        </m:e>
                        <m:sub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𝑡</m:t>
                          </m:r>
                        </m:sub>
                      </m:sSub>
                      <m:r>
                        <a:rPr lang="en-GB" sz="3413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=</m:t>
                      </m:r>
                      <m:sSub>
                        <m:sSubPr>
                          <m:ctrlP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𝛽</m:t>
                          </m:r>
                        </m:e>
                        <m:sub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0</m:t>
                          </m:r>
                        </m:sub>
                      </m:sSub>
                      <m:r>
                        <a:rPr lang="en-GB" sz="3413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+</m:t>
                      </m:r>
                      <m:r>
                        <a:rPr lang="en-GB" sz="3413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𝛽</m:t>
                      </m:r>
                      <m:sSub>
                        <m:sSubPr>
                          <m:ctrlP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𝑌</m:t>
                          </m:r>
                        </m:e>
                        <m:sub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𝑡</m:t>
                          </m:r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−1</m:t>
                          </m:r>
                        </m:sub>
                      </m:sSub>
                      <m:r>
                        <a:rPr lang="en-GB" sz="3413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+</m:t>
                      </m:r>
                      <m:sSub>
                        <m:sSubPr>
                          <m:ctrlP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3413" b="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  <m:t>𝜖</m:t>
                          </m:r>
                        </m:e>
                        <m:sub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GB" sz="3413" dirty="0">
                  <a:solidFill>
                    <a:schemeClr val="tx1">
                      <a:lumMod val="50000"/>
                    </a:schemeClr>
                  </a:solidFill>
                  <a:latin typeface="Palatino Linotype" charset="0"/>
                  <a:ea typeface="Palatino Linotype" charset="0"/>
                  <a:cs typeface="Palatino Linotype" charset="0"/>
                </a:endParaRPr>
              </a:p>
              <a:p>
                <a:pPr algn="ctr"/>
                <a:r>
                  <a:rPr lang="en-GB" sz="3413" dirty="0">
                    <a:solidFill>
                      <a:schemeClr val="tx1">
                        <a:lumMod val="50000"/>
                      </a:schemeClr>
                    </a:solidFill>
                    <a:latin typeface="Palatino Linotype" charset="0"/>
                    <a:ea typeface="Palatino Linotype" charset="0"/>
                    <a:cs typeface="Palatino Linotype" charset="0"/>
                  </a:rPr>
                  <a:t>⇓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𝑌</m:t>
                          </m:r>
                        </m:e>
                        <m:sub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𝑡</m:t>
                          </m:r>
                        </m:sub>
                      </m:sSub>
                      <m:r>
                        <a:rPr lang="en-GB" sz="3413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−</m:t>
                      </m:r>
                      <m:sSub>
                        <m:sSubPr>
                          <m:ctrlP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𝑌</m:t>
                          </m:r>
                        </m:e>
                        <m:sub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𝑡</m:t>
                          </m:r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−1</m:t>
                          </m:r>
                        </m:sub>
                      </m:sSub>
                      <m:r>
                        <a:rPr lang="en-GB" sz="3413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GB" sz="3413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Δ</m:t>
                      </m:r>
                      <m:sSub>
                        <m:sSubPr>
                          <m:ctrlP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𝑌</m:t>
                          </m:r>
                        </m:e>
                        <m:sub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𝑡</m:t>
                          </m:r>
                        </m:sub>
                      </m:sSub>
                      <m:r>
                        <a:rPr lang="en-GB" sz="3413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=</m:t>
                      </m:r>
                      <m:sSub>
                        <m:sSubPr>
                          <m:ctrlP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𝛽</m:t>
                          </m:r>
                        </m:e>
                        <m:sub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0</m:t>
                          </m:r>
                        </m:sub>
                      </m:sSub>
                      <m:r>
                        <a:rPr lang="en-GB" sz="3413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+</m:t>
                      </m:r>
                      <m:limLow>
                        <m:limLowPr>
                          <m:ctrlP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en-GB" sz="3413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Palatino Linotype" charset="0"/>
                                  <a:cs typeface="Palatino Linotype" charset="0"/>
                                </a:rPr>
                              </m:ctrlPr>
                            </m:groupChrPr>
                            <m:e>
                              <m:d>
                                <m:dPr>
                                  <m:ctrlPr>
                                    <a:rPr lang="en-GB" sz="3413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Palatino Linotype" charset="0"/>
                                      <a:cs typeface="Palatino Linotype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3413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charset="0"/>
                                      <a:ea typeface="Palatino Linotype" charset="0"/>
                                      <a:cs typeface="Palatino Linotype" charset="0"/>
                                    </a:rPr>
                                    <m:t>𝛽</m:t>
                                  </m:r>
                                  <m:r>
                                    <a:rPr lang="en-GB" sz="3413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charset="0"/>
                                      <a:ea typeface="Palatino Linotype" charset="0"/>
                                      <a:cs typeface="Palatino Linotype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</m:groupChr>
                        </m:e>
                        <m:lim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=</m:t>
                          </m:r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𝛿</m:t>
                          </m:r>
                        </m:lim>
                      </m:limLow>
                      <m:sSub>
                        <m:sSubPr>
                          <m:ctrlP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𝑌</m:t>
                          </m:r>
                        </m:e>
                        <m:sub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𝑡</m:t>
                          </m:r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−1</m:t>
                          </m:r>
                        </m:sub>
                      </m:sSub>
                      <m:r>
                        <a:rPr lang="en-GB" sz="3413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+</m:t>
                      </m:r>
                      <m:sSub>
                        <m:sSubPr>
                          <m:ctrlP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3413" b="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  <m:t>𝜖</m:t>
                          </m:r>
                        </m:e>
                        <m:sub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3413" dirty="0">
                  <a:solidFill>
                    <a:schemeClr val="tx1">
                      <a:lumMod val="50000"/>
                    </a:schemeClr>
                  </a:solidFill>
                  <a:latin typeface="Palatino Linotype" charset="0"/>
                  <a:ea typeface="Palatino Linotype" charset="0"/>
                  <a:cs typeface="Palatino Linotype" charset="0"/>
                </a:endParaRPr>
              </a:p>
              <a:p>
                <a:endParaRPr lang="en-US" sz="3413" dirty="0">
                  <a:solidFill>
                    <a:schemeClr val="tx1">
                      <a:lumMod val="50000"/>
                    </a:schemeClr>
                  </a:solidFill>
                  <a:latin typeface="Palatino Linotype" charset="0"/>
                  <a:ea typeface="Palatino Linotype" charset="0"/>
                  <a:cs typeface="Palatino Linotype" charset="0"/>
                </a:endParaRPr>
              </a:p>
              <a:p>
                <a:r>
                  <a:rPr lang="en-US" sz="3413" dirty="0">
                    <a:solidFill>
                      <a:schemeClr val="tx1">
                        <a:lumMod val="50000"/>
                      </a:schemeClr>
                    </a:solidFill>
                    <a:latin typeface="Palatino Linotype" charset="0"/>
                    <a:ea typeface="Palatino Linotype" charset="0"/>
                    <a:cs typeface="Palatino Linotype" charset="0"/>
                  </a:rPr>
                  <a:t>Testing for a random walk (aka unit root) now boils down to</a:t>
                </a:r>
              </a:p>
              <a:p>
                <a:r>
                  <a:rPr lang="en-US" sz="3413" dirty="0">
                    <a:solidFill>
                      <a:schemeClr val="tx1">
                        <a:lumMod val="50000"/>
                      </a:schemeClr>
                    </a:solidFill>
                    <a:latin typeface="Palatino Linotype" charset="0"/>
                    <a:ea typeface="Palatino Linotype" charset="0"/>
                    <a:cs typeface="Palatino Linotype" charset="0"/>
                  </a:rPr>
                  <a:t>H0: </a:t>
                </a:r>
                <a14:m>
                  <m:oMath xmlns:m="http://schemas.openxmlformats.org/officeDocument/2006/math">
                    <m:r>
                      <a:rPr lang="en-GB" sz="3413" i="1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charset="0"/>
                        <a:ea typeface="Palatino Linotype" charset="0"/>
                        <a:cs typeface="Palatino Linotype" charset="0"/>
                      </a:rPr>
                      <m:t>𝛿</m:t>
                    </m:r>
                  </m:oMath>
                </a14:m>
                <a:r>
                  <a:rPr lang="en-US" sz="3413" dirty="0">
                    <a:solidFill>
                      <a:schemeClr val="tx1">
                        <a:lumMod val="50000"/>
                      </a:schemeClr>
                    </a:solidFill>
                    <a:latin typeface="Palatino Linotype" charset="0"/>
                    <a:ea typeface="Palatino Linotype" charset="0"/>
                    <a:cs typeface="Palatino Linotype" charset="0"/>
                  </a:rPr>
                  <a:t>=0</a:t>
                </a:r>
              </a:p>
              <a:p>
                <a:r>
                  <a:rPr lang="en-US" sz="3413" dirty="0">
                    <a:solidFill>
                      <a:schemeClr val="tx1">
                        <a:lumMod val="50000"/>
                      </a:schemeClr>
                    </a:solidFill>
                    <a:latin typeface="Palatino Linotype" charset="0"/>
                    <a:ea typeface="Palatino Linotype" charset="0"/>
                    <a:cs typeface="Palatino Linotype" charset="0"/>
                  </a:rPr>
                  <a:t>H1: </a:t>
                </a:r>
                <a14:m>
                  <m:oMath xmlns:m="http://schemas.openxmlformats.org/officeDocument/2006/math">
                    <m:r>
                      <a:rPr lang="en-GB" sz="3413" i="1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charset="0"/>
                        <a:ea typeface="Palatino Linotype" charset="0"/>
                        <a:cs typeface="Palatino Linotype" charset="0"/>
                      </a:rPr>
                      <m:t>𝛿</m:t>
                    </m:r>
                  </m:oMath>
                </a14:m>
                <a:r>
                  <a:rPr lang="en-US" sz="3413" dirty="0">
                    <a:solidFill>
                      <a:schemeClr val="tx1">
                        <a:lumMod val="50000"/>
                      </a:schemeClr>
                    </a:solidFill>
                    <a:latin typeface="Palatino Linotype" charset="0"/>
                    <a:ea typeface="Palatino Linotype" charset="0"/>
                    <a:cs typeface="Palatino Linotype" charset="0"/>
                  </a:rPr>
                  <a:t>&lt;0  i.e. stationary process</a:t>
                </a:r>
              </a:p>
              <a:p>
                <a:endParaRPr lang="en-US" sz="3413" dirty="0">
                  <a:solidFill>
                    <a:schemeClr val="tx1">
                      <a:lumMod val="50000"/>
                    </a:schemeClr>
                  </a:solidFill>
                  <a:latin typeface="Palatino Linotype" charset="0"/>
                  <a:ea typeface="Palatino Linotype" charset="0"/>
                  <a:cs typeface="Palatino Linotype" charset="0"/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991" y="2042485"/>
                <a:ext cx="13002683" cy="6287555"/>
              </a:xfrm>
              <a:prstGeom prst="rect">
                <a:avLst/>
              </a:prstGeom>
              <a:blipFill>
                <a:blip r:embed="rId5"/>
                <a:stretch>
                  <a:fillRect l="-1313" t="-126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ular Callout 6"/>
          <p:cNvSpPr/>
          <p:nvPr/>
        </p:nvSpPr>
        <p:spPr>
          <a:xfrm>
            <a:off x="282992" y="8183613"/>
            <a:ext cx="12344107" cy="875893"/>
          </a:xfrm>
          <a:prstGeom prst="wedgeRectCallout">
            <a:avLst>
              <a:gd name="adj1" fmla="val -18433"/>
              <a:gd name="adj2" fmla="val -64423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487604" indent="-487604">
              <a:buFont typeface="Arial" charset="0"/>
              <a:buChar char="•"/>
            </a:pPr>
            <a:r>
              <a:rPr lang="en-GB" sz="2844" dirty="0">
                <a:latin typeface="Palatino Linotype" charset="0"/>
                <a:ea typeface="Palatino Linotype" charset="0"/>
                <a:cs typeface="Palatino Linotype" charset="0"/>
              </a:rPr>
              <a:t>We cannot just compare the implied test statistic to a normal t-table</a:t>
            </a:r>
          </a:p>
          <a:p>
            <a:pPr marL="487604" indent="-487604">
              <a:buFont typeface="Arial" charset="0"/>
              <a:buChar char="•"/>
            </a:pPr>
            <a:r>
              <a:rPr lang="en-GB" sz="2844" dirty="0">
                <a:latin typeface="Palatino Linotype" charset="0"/>
                <a:ea typeface="Palatino Linotype" charset="0"/>
                <a:cs typeface="Palatino Linotype" charset="0"/>
              </a:rPr>
              <a:t>Luckily R will help us</a:t>
            </a:r>
          </a:p>
        </p:txBody>
      </p:sp>
    </p:spTree>
    <p:extLst>
      <p:ext uri="{BB962C8B-B14F-4D97-AF65-F5344CB8AC3E}">
        <p14:creationId xmlns:p14="http://schemas.microsoft.com/office/powerpoint/2010/main" val="2357518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IB_PowerpointTemplate_v2">
      <a:dk1>
        <a:srgbClr val="4F535A"/>
      </a:dk1>
      <a:lt1>
        <a:srgbClr val="FFFFFF"/>
      </a:lt1>
      <a:dk2>
        <a:srgbClr val="4F535A"/>
      </a:dk2>
      <a:lt2>
        <a:srgbClr val="ED1941"/>
      </a:lt2>
      <a:accent1>
        <a:srgbClr val="0080C6"/>
      </a:accent1>
      <a:accent2>
        <a:srgbClr val="577C96"/>
      </a:accent2>
      <a:accent3>
        <a:srgbClr val="14B1E7"/>
      </a:accent3>
      <a:accent4>
        <a:srgbClr val="2DBBAA"/>
      </a:accent4>
      <a:accent5>
        <a:srgbClr val="787E83"/>
      </a:accent5>
      <a:accent6>
        <a:srgbClr val="D8E0E6"/>
      </a:accent6>
      <a:hlink>
        <a:srgbClr val="4F535A"/>
      </a:hlink>
      <a:folHlink>
        <a:srgbClr val="4F535A"/>
      </a:folHlink>
    </a:clrScheme>
    <a:fontScheme name="Ralfs favourite">
      <a:majorFont>
        <a:latin typeface="Abadi"/>
        <a:ea typeface=""/>
        <a:cs typeface=""/>
      </a:majorFont>
      <a:minorFont>
        <a:latin typeface="Abadi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0" rtlCol="0">
        <a:spAutoFit/>
      </a:bodyPr>
      <a:lstStyle>
        <a:defPPr marL="284400" indent="-284400">
          <a:spcAft>
            <a:spcPts val="500"/>
          </a:spcAft>
          <a:buFont typeface="Arial" charset="0"/>
          <a:buChar char="•"/>
          <a:defRPr sz="20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PowerPoint 2013 Template June 2016.pptx" id="{AF4AD10F-F82D-4741-BCCC-BB2A30134D91}" vid="{CBEE5FA9-142D-4B74-95BE-9F5B6D5150C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795</Words>
  <Application>Microsoft Office PowerPoint</Application>
  <PresentationFormat>Custom</PresentationFormat>
  <Paragraphs>101</Paragraphs>
  <Slides>20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30" baseType="lpstr">
      <vt:lpstr>.AppleSystemUIFont</vt:lpstr>
      <vt:lpstr>.HelveticaNeueDeskInterface-Regular</vt:lpstr>
      <vt:lpstr>Abadi</vt:lpstr>
      <vt:lpstr>Arial</vt:lpstr>
      <vt:lpstr>Calibri</vt:lpstr>
      <vt:lpstr>Cambria Math</vt:lpstr>
      <vt:lpstr>Palatino Linotype</vt:lpstr>
      <vt:lpstr>Times New Roman</vt:lpstr>
      <vt:lpstr>Wingdings</vt:lpstr>
      <vt:lpstr>Office Theme</vt:lpstr>
      <vt:lpstr>Time Series To infinity and beyond…. by Ralf Martin (r.martin@imperial.ac.uk)</vt:lpstr>
      <vt:lpstr>Objectives of this lecture</vt:lpstr>
      <vt:lpstr>What’s the challenge of time series data?</vt:lpstr>
      <vt:lpstr>COVID vs GDP</vt:lpstr>
      <vt:lpstr>Taking control of time….with a timeline</vt:lpstr>
      <vt:lpstr>What if time is not linear?</vt:lpstr>
      <vt:lpstr>Panel data example</vt:lpstr>
      <vt:lpstr>Autoregression</vt:lpstr>
      <vt:lpstr>Dickey-Fuller test to the rescue</vt:lpstr>
      <vt:lpstr>R to the rrrrrescue</vt:lpstr>
      <vt:lpstr>Getting rid of unit roots</vt:lpstr>
      <vt:lpstr>Getting rid of unit roots – Economic Activity index</vt:lpstr>
      <vt:lpstr>Revisiting COVID vs GDP</vt:lpstr>
      <vt:lpstr>Summary</vt:lpstr>
      <vt:lpstr>Extra Slides</vt:lpstr>
      <vt:lpstr>Other considerations </vt:lpstr>
      <vt:lpstr>More lags AR(2)?</vt:lpstr>
      <vt:lpstr>Some remarks on Causality and unit roots </vt:lpstr>
      <vt:lpstr>More lags</vt:lpstr>
      <vt:lpstr>Further reading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2020-10-28T13:18:43Z</dcterms:created>
  <dcterms:modified xsi:type="dcterms:W3CDTF">2020-11-19T10:18:39Z</dcterms:modified>
</cp:coreProperties>
</file>